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88" r:id="rId17"/>
    <p:sldId id="289" r:id="rId18"/>
    <p:sldId id="291" r:id="rId19"/>
    <p:sldId id="292" r:id="rId20"/>
    <p:sldId id="282" r:id="rId21"/>
    <p:sldId id="290" r:id="rId22"/>
    <p:sldId id="270" r:id="rId23"/>
    <p:sldId id="271" r:id="rId24"/>
    <p:sldId id="294" r:id="rId25"/>
    <p:sldId id="293" r:id="rId26"/>
    <p:sldId id="295" r:id="rId27"/>
    <p:sldId id="272" r:id="rId28"/>
    <p:sldId id="283" r:id="rId29"/>
    <p:sldId id="273" r:id="rId30"/>
    <p:sldId id="284" r:id="rId31"/>
    <p:sldId id="276" r:id="rId32"/>
    <p:sldId id="285" r:id="rId33"/>
    <p:sldId id="280" r:id="rId34"/>
    <p:sldId id="286" r:id="rId35"/>
    <p:sldId id="279" r:id="rId36"/>
    <p:sldId id="278" r:id="rId37"/>
    <p:sldId id="277" r:id="rId38"/>
    <p:sldId id="287" r:id="rId39"/>
    <p:sldId id="274" r:id="rId40"/>
    <p:sldId id="27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37AC4-60CF-BD4B-8274-F919673DB7E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EB9E0-0680-E747-A7DF-E7A66D32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3146" y="509955"/>
            <a:ext cx="1029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Ενολοιόντα</a:t>
            </a:r>
            <a:r>
              <a:rPr lang="el-GR" sz="3600" dirty="0">
                <a:latin typeface="Cambria" panose="02040503050406030204" pitchFamily="18" charset="0"/>
              </a:rPr>
              <a:t> εστέρων και συμπύκνωση </a:t>
            </a:r>
            <a:r>
              <a:rPr lang="en-US" sz="3600" dirty="0" err="1">
                <a:latin typeface="Cambria" panose="02040503050406030204" pitchFamily="18" charset="0"/>
              </a:rPr>
              <a:t>Claisen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53" y="2290396"/>
            <a:ext cx="7765137" cy="1881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72313" y="5897563"/>
            <a:ext cx="366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Λ. Χατζηαράπογλου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5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253" y="219807"/>
            <a:ext cx="666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 panose="02040503050406030204" pitchFamily="18" charset="0"/>
              </a:rPr>
              <a:t>Δημιουργία βιολογικών μορίων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2" y="792394"/>
            <a:ext cx="5873425" cy="90113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6" y="2023697"/>
            <a:ext cx="6688710" cy="140530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B02AAE3-FF63-4448-90D8-8C1C8C54A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6" y="3935735"/>
            <a:ext cx="6219429" cy="247193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9EC123C-F715-4E77-80E2-BE2AC36A5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822" y="5271294"/>
            <a:ext cx="4770048" cy="10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3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31" y="2760785"/>
            <a:ext cx="7321340" cy="116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269" y="509952"/>
            <a:ext cx="855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Μικτή συμπύκνωση </a:t>
            </a:r>
            <a:r>
              <a:rPr lang="en-US" sz="3600" dirty="0" err="1">
                <a:latin typeface="Cambria" panose="02040503050406030204" pitchFamily="18" charset="0"/>
              </a:rPr>
              <a:t>Claisen</a:t>
            </a:r>
            <a:r>
              <a:rPr lang="el-GR" sz="3600" dirty="0">
                <a:latin typeface="Cambria" panose="02040503050406030204" pitchFamily="18" charset="0"/>
              </a:rPr>
              <a:t> με κετόνες</a:t>
            </a:r>
          </a:p>
        </p:txBody>
      </p:sp>
    </p:spTree>
    <p:extLst>
      <p:ext uri="{BB962C8B-B14F-4D97-AF65-F5344CB8AC3E}">
        <p14:creationId xmlns:p14="http://schemas.microsoft.com/office/powerpoint/2010/main" val="75362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8" y="2607969"/>
            <a:ext cx="8901237" cy="1768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879" y="2607969"/>
            <a:ext cx="361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Ρετροσύνθεση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7705" y="444087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Προτιμητέα οδός</a:t>
            </a:r>
            <a:r>
              <a:rPr lang="en-US" dirty="0">
                <a:latin typeface="Cambria" panose="02040503050406030204" pitchFamily="18" charset="0"/>
              </a:rPr>
              <a:t>: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705" y="4938312"/>
            <a:ext cx="7395879" cy="174680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F65600A-DDC0-4CE6-8DEA-C7D3FDDBE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641" y="529320"/>
            <a:ext cx="1795431" cy="1240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555B2-AE18-44D7-8202-4461FEDEBDDC}"/>
              </a:ext>
            </a:extLst>
          </p:cNvPr>
          <p:cNvSpPr txBox="1"/>
          <p:nvPr/>
        </p:nvSpPr>
        <p:spPr>
          <a:xfrm>
            <a:off x="182676" y="192790"/>
            <a:ext cx="76671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Η συμπύκνωση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Claisen</a:t>
            </a:r>
          </a:p>
          <a:p>
            <a:pPr marL="342900" indent="-342900">
              <a:buAutoNum type="arabicPeriod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Οδηγεί πάντα σε 1,3-δικαρβονυλική ένωση</a:t>
            </a:r>
          </a:p>
          <a:p>
            <a:pPr marL="342900" indent="-342900">
              <a:buAutoNum type="arabicPeriod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Συμμετέχει πάντα ένας τουλάχιστον εστέρας</a:t>
            </a:r>
          </a:p>
          <a:p>
            <a:pPr marL="342900" indent="-342900">
              <a:buAutoNum type="arabicPeriod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Η </a:t>
            </a:r>
            <a:r>
              <a:rPr lang="el-GR" dirty="0" err="1">
                <a:latin typeface="Cambria" panose="02040503050406030204" pitchFamily="18" charset="0"/>
                <a:ea typeface="Cambria" panose="02040503050406030204" pitchFamily="18" charset="0"/>
              </a:rPr>
              <a:t>καρβονυλική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ένωση που δημιουργεί το </a:t>
            </a:r>
            <a:r>
              <a:rPr lang="el-GR" dirty="0" err="1">
                <a:latin typeface="Cambria" panose="02040503050406030204" pitchFamily="18" charset="0"/>
                <a:ea typeface="Cambria" panose="02040503050406030204" pitchFamily="18" charset="0"/>
              </a:rPr>
              <a:t>ενολοιόν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περιέχει δύο όξινα</a:t>
            </a:r>
          </a:p>
          <a:p>
            <a:r>
              <a:rPr lang="el-GR" i="1" dirty="0"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-υδρογόνα</a:t>
            </a: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4. Στη περίπτωση μικτής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Claisen,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το ένα συστατικό δεν πρέπει να μπορεί να</a:t>
            </a: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κάνει </a:t>
            </a:r>
            <a:r>
              <a:rPr lang="el-GR" dirty="0" err="1">
                <a:latin typeface="Cambria" panose="02040503050406030204" pitchFamily="18" charset="0"/>
                <a:ea typeface="Cambria" panose="02040503050406030204" pitchFamily="18" charset="0"/>
              </a:rPr>
              <a:t>αυτοσυμπύκνωση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4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77" y="483577"/>
            <a:ext cx="986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Χρησιμοποιώντας είτε συμπύκνωση </a:t>
            </a:r>
            <a:r>
              <a:rPr lang="en-US" dirty="0" err="1">
                <a:latin typeface="Cambria" panose="02040503050406030204" pitchFamily="18" charset="0"/>
              </a:rPr>
              <a:t>Claisen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l-GR" dirty="0">
                <a:latin typeface="Cambria" panose="02040503050406030204" pitchFamily="18" charset="0"/>
              </a:rPr>
              <a:t>είτε συμπύκνωση </a:t>
            </a:r>
            <a:r>
              <a:rPr lang="en-US" dirty="0" err="1">
                <a:latin typeface="Cambria" panose="02040503050406030204" pitchFamily="18" charset="0"/>
              </a:rPr>
              <a:t>Dieckmann</a:t>
            </a:r>
            <a:r>
              <a:rPr lang="en-US" dirty="0">
                <a:latin typeface="Cambria" panose="02040503050406030204" pitchFamily="18" charset="0"/>
              </a:rPr>
              <a:t> 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431" y="105152"/>
            <a:ext cx="2038892" cy="112618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721" y="1851423"/>
            <a:ext cx="6230814" cy="4901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4324" y="2019899"/>
            <a:ext cx="341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Ρετροσυνθετική</a:t>
            </a:r>
            <a:r>
              <a:rPr lang="el-GR" dirty="0">
                <a:latin typeface="Cambria" panose="02040503050406030204" pitchFamily="18" charset="0"/>
              </a:rPr>
              <a:t> ανάλυση</a:t>
            </a:r>
          </a:p>
        </p:txBody>
      </p:sp>
    </p:spTree>
    <p:extLst>
      <p:ext uri="{BB962C8B-B14F-4D97-AF65-F5344CB8AC3E}">
        <p14:creationId xmlns:p14="http://schemas.microsoft.com/office/powerpoint/2010/main" val="53746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96" y="931986"/>
            <a:ext cx="7382344" cy="146650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967" y="3965277"/>
            <a:ext cx="7258202" cy="1241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0777" y="351692"/>
            <a:ext cx="298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σύνθεση </a:t>
            </a:r>
            <a:r>
              <a:rPr lang="el-GR" b="1" dirty="0">
                <a:latin typeface="Cambria" panose="02040503050406030204" pitchFamily="18" charset="0"/>
              </a:rPr>
              <a:t>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8385" y="3595945"/>
            <a:ext cx="248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σύνθεση </a:t>
            </a:r>
            <a:r>
              <a:rPr lang="el-GR" b="1" dirty="0">
                <a:latin typeface="Cambria" panose="02040503050406030204" pitchFamily="18" charset="0"/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192636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FC9881-7A46-45A0-89B8-09828931A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673" y="383458"/>
            <a:ext cx="1742814" cy="107919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9AB4307-C1D2-4CC9-8DB3-2C4949C69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872" y="2147249"/>
            <a:ext cx="2234415" cy="335093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0756518-5D59-4309-8988-7ECBBED24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110" y="1700867"/>
            <a:ext cx="2771451" cy="379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20D51E-9ACD-4686-8B49-5A2B67912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37" y="2771191"/>
            <a:ext cx="5889787" cy="15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24B48F-7251-499F-BC33-8C48A4C2D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020" y="728690"/>
            <a:ext cx="5093532" cy="14676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206E225-FB6D-4E46-86BE-4AF2F8EEF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63" y="4247535"/>
            <a:ext cx="10152073" cy="17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0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9894E3-9A61-49EC-A1BE-80F091753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05" y="2605549"/>
            <a:ext cx="8856128" cy="14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4F3E77-2317-49FF-B9A4-A2EF665C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85" y="2143432"/>
            <a:ext cx="5912020" cy="158299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2A45DF9-F0F9-4E5E-B48D-7B9BC1D84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95" y="5109114"/>
            <a:ext cx="7776118" cy="1289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A6D200-856F-4706-8B6A-741F12C0251A}"/>
              </a:ext>
            </a:extLst>
          </p:cNvPr>
          <p:cNvSpPr txBox="1"/>
          <p:nvPr/>
        </p:nvSpPr>
        <p:spPr>
          <a:xfrm>
            <a:off x="8711381" y="5270090"/>
            <a:ext cx="3235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Αυτή η </a:t>
            </a:r>
            <a:r>
              <a:rPr lang="el-GR" dirty="0" err="1"/>
              <a:t>αλδολική</a:t>
            </a:r>
            <a:r>
              <a:rPr lang="el-GR" dirty="0"/>
              <a:t> αντίδραση</a:t>
            </a:r>
          </a:p>
          <a:p>
            <a:r>
              <a:rPr lang="el-GR" dirty="0"/>
              <a:t>είναι γνωστή ως αντίδραση</a:t>
            </a:r>
          </a:p>
          <a:p>
            <a:r>
              <a:rPr lang="en-US" dirty="0" err="1"/>
              <a:t>Reformatsky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166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83" y="2373924"/>
            <a:ext cx="8729172" cy="1577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8362" y="105507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 panose="02040503050406030204" pitchFamily="18" charset="0"/>
              </a:rPr>
              <a:t>Συμπύκνωση </a:t>
            </a:r>
            <a:r>
              <a:rPr lang="en-US" sz="2800" dirty="0" err="1">
                <a:latin typeface="Cambria" panose="02040503050406030204" pitchFamily="18" charset="0"/>
              </a:rPr>
              <a:t>Claisen</a:t>
            </a:r>
            <a:endParaRPr lang="el-GR" sz="2800" dirty="0">
              <a:latin typeface="Cambria" panose="020405030504060302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79BA911-93D2-4A09-BA97-22A91CE78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095" y="5086363"/>
            <a:ext cx="2653559" cy="12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6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BCC408-8318-4EBD-B2E6-728EC04E0BC3}"/>
              </a:ext>
            </a:extLst>
          </p:cNvPr>
          <p:cNvSpPr txBox="1"/>
          <p:nvPr/>
        </p:nvSpPr>
        <p:spPr>
          <a:xfrm>
            <a:off x="4483510" y="2721077"/>
            <a:ext cx="4837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latin typeface="Cambria" panose="02040503050406030204" pitchFamily="18" charset="0"/>
                <a:ea typeface="Cambria" panose="02040503050406030204" pitchFamily="18" charset="0"/>
              </a:rPr>
              <a:t>β-</a:t>
            </a:r>
            <a:r>
              <a:rPr lang="el-GR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Δικαρβονυλικές</a:t>
            </a:r>
            <a:r>
              <a:rPr lang="el-GR" sz="3200" dirty="0">
                <a:latin typeface="Cambria" panose="02040503050406030204" pitchFamily="18" charset="0"/>
                <a:ea typeface="Cambria" panose="02040503050406030204" pitchFamily="18" charset="0"/>
              </a:rPr>
              <a:t> ενώσεις</a:t>
            </a:r>
          </a:p>
        </p:txBody>
      </p:sp>
    </p:spTree>
    <p:extLst>
      <p:ext uri="{BB962C8B-B14F-4D97-AF65-F5344CB8AC3E}">
        <p14:creationId xmlns:p14="http://schemas.microsoft.com/office/powerpoint/2010/main" val="5260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90C997-847B-41C7-9D6D-BC15B292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2" y="3283974"/>
            <a:ext cx="8774572" cy="14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43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292" y="237392"/>
            <a:ext cx="898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Αλκυλίωση</a:t>
            </a:r>
            <a:r>
              <a:rPr lang="el-GR" sz="3600" dirty="0">
                <a:latin typeface="Cambria" panose="02040503050406030204" pitchFamily="18" charset="0"/>
              </a:rPr>
              <a:t> β-</a:t>
            </a:r>
            <a:r>
              <a:rPr lang="el-GR" sz="3600" dirty="0" err="1">
                <a:latin typeface="Cambria" panose="02040503050406030204" pitchFamily="18" charset="0"/>
              </a:rPr>
              <a:t>δικαρβονυλικών</a:t>
            </a:r>
            <a:r>
              <a:rPr lang="el-GR" sz="3600" dirty="0">
                <a:latin typeface="Cambria" panose="02040503050406030204" pitchFamily="18" charset="0"/>
              </a:rPr>
              <a:t> ενώσεων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45" y="883723"/>
            <a:ext cx="9249693" cy="256285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45" y="4132566"/>
            <a:ext cx="9249693" cy="18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54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630" y="21101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Αποκαρβοξυλίωση</a:t>
            </a:r>
            <a:r>
              <a:rPr lang="el-GR" sz="3600" dirty="0">
                <a:latin typeface="Cambria" panose="02040503050406030204" pitchFamily="18" charset="0"/>
              </a:rPr>
              <a:t> 3-κετο οξέων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274" y="1802424"/>
            <a:ext cx="8460158" cy="30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3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DAA94B-6698-684B-AB52-672E09EF89D3}"/>
              </a:ext>
            </a:extLst>
          </p:cNvPr>
          <p:cNvSpPr txBox="1"/>
          <p:nvPr/>
        </p:nvSpPr>
        <p:spPr>
          <a:xfrm>
            <a:off x="4968636" y="237506"/>
            <a:ext cx="4490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mbria" panose="02040503050406030204" pitchFamily="18" charset="0"/>
              </a:rPr>
              <a:t>Decarboxylation</a:t>
            </a:r>
            <a:endParaRPr lang="el-GR" sz="48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THCA">
            <a:extLst>
              <a:ext uri="{FF2B5EF4-FFF2-40B4-BE49-F238E27FC236}">
                <a16:creationId xmlns:a16="http://schemas.microsoft.com/office/drawing/2014/main" id="{1905025A-6B44-B949-85E5-C214848FF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2" y="1540494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quot;Diamond,&quot; or THCA concentrate, is the latest in potency.">
            <a:extLst>
              <a:ext uri="{FF2B5EF4-FFF2-40B4-BE49-F238E27FC236}">
                <a16:creationId xmlns:a16="http://schemas.microsoft.com/office/drawing/2014/main" id="{E0D0778F-337F-2648-8F9A-61C6FD7F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22" y="4360984"/>
            <a:ext cx="3965016" cy="22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THC? A beginner's guide to the cannabinoid that will get you high |  The Growthop">
            <a:extLst>
              <a:ext uri="{FF2B5EF4-FFF2-40B4-BE49-F238E27FC236}">
                <a16:creationId xmlns:a16="http://schemas.microsoft.com/office/drawing/2014/main" id="{C1DDD302-FF31-6743-AC47-13D0EEED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85" y="1512276"/>
            <a:ext cx="3578690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47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35C79E-CE9A-4C7B-9020-978DE7D1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70" y="1393261"/>
            <a:ext cx="5340149" cy="9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50802A-1BBF-4230-BDAA-53FD54D248D6}"/>
              </a:ext>
            </a:extLst>
          </p:cNvPr>
          <p:cNvSpPr txBox="1"/>
          <p:nvPr/>
        </p:nvSpPr>
        <p:spPr>
          <a:xfrm>
            <a:off x="4188542" y="206477"/>
            <a:ext cx="429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Αποκαρβοξυλίωση</a:t>
            </a:r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3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D5F7556-AF0B-B44F-97F9-123100AEA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99" y="1200232"/>
            <a:ext cx="51308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3A1F6E-8DEB-0F43-B4F8-CE96FA05CAFE}"/>
              </a:ext>
            </a:extLst>
          </p:cNvPr>
          <p:cNvSpPr txBox="1"/>
          <p:nvPr/>
        </p:nvSpPr>
        <p:spPr>
          <a:xfrm>
            <a:off x="2568699" y="543296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Barton </a:t>
            </a:r>
            <a:r>
              <a:rPr lang="el-GR" sz="2400" dirty="0" err="1"/>
              <a:t>αποκαρβοξυλίωση</a:t>
            </a:r>
            <a:endParaRPr lang="el-GR" sz="2400" dirty="0"/>
          </a:p>
        </p:txBody>
      </p:sp>
      <p:pic>
        <p:nvPicPr>
          <p:cNvPr id="4" name="Picture 4" descr="The Hunsdiecker reaction">
            <a:extLst>
              <a:ext uri="{FF2B5EF4-FFF2-40B4-BE49-F238E27FC236}">
                <a16:creationId xmlns:a16="http://schemas.microsoft.com/office/drawing/2014/main" id="{730EC845-24F7-B940-B7E5-C8E6EF00D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63" y="4207169"/>
            <a:ext cx="3810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DC9A6-9F90-1C4B-8932-D6A6DD4B7A9A}"/>
              </a:ext>
            </a:extLst>
          </p:cNvPr>
          <p:cNvSpPr txBox="1"/>
          <p:nvPr/>
        </p:nvSpPr>
        <p:spPr>
          <a:xfrm>
            <a:off x="2345441" y="3593882"/>
            <a:ext cx="471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Hunsdiecker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αντίδραση</a:t>
            </a:r>
          </a:p>
        </p:txBody>
      </p:sp>
    </p:spTree>
    <p:extLst>
      <p:ext uri="{BB962C8B-B14F-4D97-AF65-F5344CB8AC3E}">
        <p14:creationId xmlns:p14="http://schemas.microsoft.com/office/powerpoint/2010/main" val="2679592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43" y="1731906"/>
            <a:ext cx="7137025" cy="145952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323" y="3778629"/>
            <a:ext cx="6719354" cy="14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44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565B7BA-8865-4779-ACB8-D0D6FA3A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19" y="3665100"/>
            <a:ext cx="9109317" cy="1722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98142-C9C5-4B9E-BC1D-4F20456F17FA}"/>
              </a:ext>
            </a:extLst>
          </p:cNvPr>
          <p:cNvSpPr txBox="1"/>
          <p:nvPr/>
        </p:nvSpPr>
        <p:spPr>
          <a:xfrm>
            <a:off x="2796492" y="2507961"/>
            <a:ext cx="450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 panose="02040503050406030204" pitchFamily="18" charset="0"/>
              </a:rPr>
              <a:t>Μηχανισμός </a:t>
            </a:r>
            <a:r>
              <a:rPr lang="el-GR" sz="2400" dirty="0" err="1">
                <a:latin typeface="Cambria" panose="02040503050406030204" pitchFamily="18" charset="0"/>
              </a:rPr>
              <a:t>αποκαρβοξυλίωσης</a:t>
            </a:r>
            <a:endParaRPr lang="el-GR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19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618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Χρήση </a:t>
            </a:r>
            <a:r>
              <a:rPr lang="el-GR" sz="3600" dirty="0" err="1">
                <a:latin typeface="Cambria" panose="02040503050406030204" pitchFamily="18" charset="0"/>
              </a:rPr>
              <a:t>ακετοξικού</a:t>
            </a:r>
            <a:r>
              <a:rPr lang="el-GR" sz="3600" dirty="0">
                <a:latin typeface="Cambria" panose="02040503050406030204" pitchFamily="18" charset="0"/>
              </a:rPr>
              <a:t> εστέρα → υποκατεστημένη </a:t>
            </a:r>
            <a:r>
              <a:rPr lang="el-GR" sz="3600" dirty="0" err="1">
                <a:latin typeface="Cambria" panose="02040503050406030204" pitchFamily="18" charset="0"/>
              </a:rPr>
              <a:t>μεθυλο</a:t>
            </a:r>
            <a:r>
              <a:rPr lang="el-GR" sz="3600" dirty="0">
                <a:latin typeface="Cambria" panose="02040503050406030204" pitchFamily="18" charset="0"/>
              </a:rPr>
              <a:t> κετόνη</a:t>
            </a:r>
          </a:p>
          <a:p>
            <a:r>
              <a:rPr lang="el-GR" sz="3600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65" y="3583134"/>
            <a:ext cx="9143058" cy="134522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A79E365-0246-43EF-B085-151FC7C09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333" y="1026004"/>
            <a:ext cx="2488296" cy="10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8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477" y="202223"/>
            <a:ext cx="730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 panose="02040503050406030204" pitchFamily="18" charset="0"/>
              </a:rPr>
              <a:t>Μηχανισμός συμπύκνωσης </a:t>
            </a:r>
            <a:r>
              <a:rPr lang="en-US" sz="2800" dirty="0" err="1">
                <a:latin typeface="Cambria" panose="02040503050406030204" pitchFamily="18" charset="0"/>
              </a:rPr>
              <a:t>Claisen</a:t>
            </a:r>
            <a:endParaRPr lang="el-GR" sz="28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06" y="1303374"/>
            <a:ext cx="9611655" cy="126397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990" y="3015816"/>
            <a:ext cx="7770648" cy="1626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335" y="934043"/>
            <a:ext cx="417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Δημιουργία </a:t>
            </a:r>
            <a:r>
              <a:rPr lang="el-GR" dirty="0" err="1">
                <a:latin typeface="Cambria" panose="02040503050406030204" pitchFamily="18" charset="0"/>
              </a:rPr>
              <a:t>ενολοιόντος</a:t>
            </a:r>
            <a:r>
              <a:rPr lang="el-GR" dirty="0">
                <a:latin typeface="Cambria" panose="02040503050406030204" pitchFamily="18" charset="0"/>
              </a:rPr>
              <a:t> εστέρα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335" y="2567353"/>
            <a:ext cx="399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Πυρηνόφιλη</a:t>
            </a:r>
            <a:r>
              <a:rPr lang="el-GR" dirty="0">
                <a:latin typeface="Cambria" panose="02040503050406030204" pitchFamily="18" charset="0"/>
              </a:rPr>
              <a:t> προσθήκη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874" y="5192457"/>
            <a:ext cx="7005717" cy="1592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427" y="4823125"/>
            <a:ext cx="329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Απόσπαση</a:t>
            </a:r>
          </a:p>
        </p:txBody>
      </p:sp>
    </p:spTree>
    <p:extLst>
      <p:ext uri="{BB962C8B-B14F-4D97-AF65-F5344CB8AC3E}">
        <p14:creationId xmlns:p14="http://schemas.microsoft.com/office/powerpoint/2010/main" val="119868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3377655-BFB5-4313-BF59-482FF9BD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66" y="1188354"/>
            <a:ext cx="9873578" cy="4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20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237" y="184638"/>
            <a:ext cx="1177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Χρήση </a:t>
            </a:r>
            <a:r>
              <a:rPr lang="el-GR" sz="3600" dirty="0" err="1">
                <a:latin typeface="Cambria" panose="02040503050406030204" pitchFamily="18" charset="0"/>
              </a:rPr>
              <a:t>μαλονικών</a:t>
            </a:r>
            <a:r>
              <a:rPr lang="el-GR" sz="3600" dirty="0">
                <a:latin typeface="Cambria" panose="02040503050406030204" pitchFamily="18" charset="0"/>
              </a:rPr>
              <a:t> εστέρων→ υποκατεστημένα οξικά οξέα</a:t>
            </a:r>
          </a:p>
          <a:p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34" y="3346890"/>
            <a:ext cx="8586532" cy="111108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AEA8CE6-767D-4902-902A-3770B983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734" y="967174"/>
            <a:ext cx="2871134" cy="11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66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94F950F-6991-41A3-A1CE-CCC313900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0" y="2857501"/>
            <a:ext cx="7987760" cy="18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8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5" y="2503116"/>
            <a:ext cx="5583394" cy="137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D4D59F-2B7A-4069-88EC-CAB24AA4F7FF}"/>
              </a:ext>
            </a:extLst>
          </p:cNvPr>
          <p:cNvSpPr txBox="1"/>
          <p:nvPr/>
        </p:nvSpPr>
        <p:spPr>
          <a:xfrm>
            <a:off x="3107094" y="205273"/>
            <a:ext cx="515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Σύνθεση του </a:t>
            </a:r>
            <a:r>
              <a:rPr lang="el-GR" dirty="0" err="1"/>
              <a:t>κυκλοεξανοκαρβοξυλικού</a:t>
            </a:r>
            <a:r>
              <a:rPr lang="el-GR" dirty="0"/>
              <a:t> οξέος</a:t>
            </a:r>
          </a:p>
        </p:txBody>
      </p:sp>
    </p:spTree>
    <p:extLst>
      <p:ext uri="{BB962C8B-B14F-4D97-AF65-F5344CB8AC3E}">
        <p14:creationId xmlns:p14="http://schemas.microsoft.com/office/powerpoint/2010/main" val="2570821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249B10E-2015-4231-ACAD-E4C0DD66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75" y="4127560"/>
            <a:ext cx="8000980" cy="1924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BC06D7-76F8-457B-9E46-D45B89D5AF33}"/>
              </a:ext>
            </a:extLst>
          </p:cNvPr>
          <p:cNvSpPr txBox="1"/>
          <p:nvPr/>
        </p:nvSpPr>
        <p:spPr>
          <a:xfrm>
            <a:off x="1470675" y="3130959"/>
            <a:ext cx="378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Σύνθεση</a:t>
            </a:r>
            <a:r>
              <a:rPr lang="en-US" dirty="0">
                <a:latin typeface="Cambria" panose="02040503050406030204" pitchFamily="18" charset="0"/>
              </a:rPr>
              <a:t>:</a:t>
            </a:r>
            <a:endParaRPr lang="el-G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6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00" y="1143002"/>
            <a:ext cx="8701623" cy="1017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592" y="395654"/>
            <a:ext cx="443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Michael </a:t>
            </a:r>
            <a:r>
              <a:rPr lang="el-GR" sz="2800" dirty="0">
                <a:latin typeface="Cambria" panose="02040503050406030204" pitchFamily="18" charset="0"/>
              </a:rPr>
              <a:t>προσθήκη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471" y="3508131"/>
            <a:ext cx="8016837" cy="1795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592" y="2804747"/>
            <a:ext cx="550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>
                <a:latin typeface="Cambria" panose="02040503050406030204" pitchFamily="18" charset="0"/>
              </a:rPr>
              <a:t>Δακτυλοποίηση</a:t>
            </a:r>
            <a:r>
              <a:rPr lang="el-GR" sz="2800" dirty="0"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Robinson</a:t>
            </a:r>
            <a:endParaRPr lang="el-GR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74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298939"/>
            <a:ext cx="710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Cambria" panose="02040503050406030204" pitchFamily="18" charset="0"/>
              </a:rPr>
              <a:t>Ισοδύναμα </a:t>
            </a:r>
            <a:r>
              <a:rPr lang="el-GR" sz="3200" dirty="0" err="1">
                <a:latin typeface="Cambria" panose="02040503050406030204" pitchFamily="18" charset="0"/>
              </a:rPr>
              <a:t>ακυλο</a:t>
            </a:r>
            <a:r>
              <a:rPr lang="el-GR" sz="3200" dirty="0">
                <a:latin typeface="Cambria" panose="02040503050406030204" pitchFamily="18" charset="0"/>
              </a:rPr>
              <a:t> ανιόντων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18" y="1301262"/>
            <a:ext cx="7169059" cy="1380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FEA13-FFCC-4822-9211-68CA88FB6EBC}"/>
              </a:ext>
            </a:extLst>
          </p:cNvPr>
          <p:cNvSpPr txBox="1"/>
          <p:nvPr/>
        </p:nvSpPr>
        <p:spPr>
          <a:xfrm>
            <a:off x="4273420" y="3993502"/>
            <a:ext cx="6641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  <a:ea typeface="Cambria" panose="02040503050406030204" pitchFamily="18" charset="0"/>
              </a:rPr>
              <a:t>Ισοδύναμα ανιόντων </a:t>
            </a:r>
            <a:r>
              <a:rPr lang="el-GR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ακυλίου</a:t>
            </a:r>
            <a:r>
              <a:rPr lang="el-GR" sz="3600" dirty="0">
                <a:latin typeface="Cambria" panose="02040503050406030204" pitchFamily="18" charset="0"/>
                <a:ea typeface="Cambria" panose="02040503050406030204" pitchFamily="18" charset="0"/>
              </a:rPr>
              <a:t> ή </a:t>
            </a:r>
          </a:p>
          <a:p>
            <a:r>
              <a:rPr lang="el-GR" sz="3600" dirty="0">
                <a:latin typeface="Cambria" panose="02040503050406030204" pitchFamily="18" charset="0"/>
                <a:ea typeface="Cambria" panose="02040503050406030204" pitchFamily="18" charset="0"/>
              </a:rPr>
              <a:t>μεταμφιεσμένα ανιόντα </a:t>
            </a:r>
            <a:r>
              <a:rPr lang="el-GR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ακυλίου</a:t>
            </a:r>
            <a:endParaRPr lang="el-GR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2C69B17-A0AE-496E-8376-D514D1B67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51" y="3401505"/>
            <a:ext cx="1453166" cy="14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91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03" y="1844590"/>
            <a:ext cx="6016625" cy="1397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485" y="140677"/>
            <a:ext cx="895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Cambria" panose="02040503050406030204" pitchFamily="18" charset="0"/>
              </a:rPr>
              <a:t>Τα 1,3-διθειάνια είναι ισοδύναμα </a:t>
            </a:r>
            <a:r>
              <a:rPr lang="el-GR" sz="3200" dirty="0" err="1">
                <a:latin typeface="Cambria" panose="02040503050406030204" pitchFamily="18" charset="0"/>
              </a:rPr>
              <a:t>ακυλο</a:t>
            </a:r>
            <a:r>
              <a:rPr lang="el-GR" sz="3200" dirty="0">
                <a:latin typeface="Cambria" panose="02040503050406030204" pitchFamily="18" charset="0"/>
              </a:rPr>
              <a:t> ανιόντων</a:t>
            </a:r>
          </a:p>
        </p:txBody>
      </p:sp>
    </p:spTree>
    <p:extLst>
      <p:ext uri="{BB962C8B-B14F-4D97-AF65-F5344CB8AC3E}">
        <p14:creationId xmlns:p14="http://schemas.microsoft.com/office/powerpoint/2010/main" val="1331885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06587AD-5532-464B-BDBD-43EAEAA9C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42" y="1405110"/>
            <a:ext cx="9103108" cy="42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77" y="211015"/>
            <a:ext cx="6708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Cambria" panose="02040503050406030204" pitchFamily="18" charset="0"/>
              </a:rPr>
              <a:t>Άλατα </a:t>
            </a:r>
            <a:r>
              <a:rPr lang="el-GR" sz="3200" dirty="0" err="1">
                <a:latin typeface="Cambria" panose="02040503050406030204" pitchFamily="18" charset="0"/>
              </a:rPr>
              <a:t>θειαζολίων</a:t>
            </a:r>
            <a:endParaRPr lang="el-GR" sz="32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45" y="879231"/>
            <a:ext cx="8506039" cy="178331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177" y="3648807"/>
            <a:ext cx="8584307" cy="1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8" y="571555"/>
            <a:ext cx="8301070" cy="2335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407" y="202223"/>
            <a:ext cx="902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Η απόσπαση πρωτονίου από τον </a:t>
            </a:r>
            <a:r>
              <a:rPr lang="el-GR" dirty="0" err="1">
                <a:latin typeface="Cambria" panose="02040503050406030204" pitchFamily="18" charset="0"/>
              </a:rPr>
              <a:t>κετοεστέρα</a:t>
            </a:r>
            <a:r>
              <a:rPr lang="el-GR" dirty="0">
                <a:latin typeface="Cambria" panose="02040503050406030204" pitchFamily="18" charset="0"/>
              </a:rPr>
              <a:t> επηρεάζει την ισορροπία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8" y="3610287"/>
            <a:ext cx="6339254" cy="1501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407" y="3073955"/>
            <a:ext cx="299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Πρωτονίωση</a:t>
            </a:r>
            <a:endParaRPr lang="el-G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07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26" y="626769"/>
            <a:ext cx="6962215" cy="132409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062" y="2012603"/>
            <a:ext cx="6971779" cy="169890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191" y="3773248"/>
            <a:ext cx="8035063" cy="153301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191" y="5367996"/>
            <a:ext cx="8035063" cy="1436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046" y="79131"/>
            <a:ext cx="35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μηχανισμός</a:t>
            </a:r>
          </a:p>
        </p:txBody>
      </p:sp>
    </p:spTree>
    <p:extLst>
      <p:ext uri="{BB962C8B-B14F-4D97-AF65-F5344CB8AC3E}">
        <p14:creationId xmlns:p14="http://schemas.microsoft.com/office/powerpoint/2010/main" val="303660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830" y="1393807"/>
            <a:ext cx="4746785" cy="4569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49D266-68C1-4792-8A47-0BC3B5F47DF1}"/>
              </a:ext>
            </a:extLst>
          </p:cNvPr>
          <p:cNvSpPr txBox="1"/>
          <p:nvPr/>
        </p:nvSpPr>
        <p:spPr>
          <a:xfrm>
            <a:off x="2276669" y="83976"/>
            <a:ext cx="4253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β-</a:t>
            </a:r>
            <a:r>
              <a:rPr lang="el-G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Δικαρβονυλικές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 ενώσεις</a:t>
            </a:r>
          </a:p>
        </p:txBody>
      </p:sp>
    </p:spTree>
    <p:extLst>
      <p:ext uri="{BB962C8B-B14F-4D97-AF65-F5344CB8AC3E}">
        <p14:creationId xmlns:p14="http://schemas.microsoft.com/office/powerpoint/2010/main" val="180710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616" y="316522"/>
            <a:ext cx="664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ρετρο</a:t>
            </a:r>
            <a:r>
              <a:rPr lang="el-GR" sz="3600" dirty="0">
                <a:latin typeface="Cambria" panose="02040503050406030204" pitchFamily="18" charset="0"/>
              </a:rPr>
              <a:t> συμπύκνωση </a:t>
            </a:r>
            <a:r>
              <a:rPr lang="en-US" sz="3600" dirty="0" err="1">
                <a:latin typeface="Cambria" panose="02040503050406030204" pitchFamily="18" charset="0"/>
              </a:rPr>
              <a:t>Claisen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60" y="1153656"/>
            <a:ext cx="10155189" cy="180935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37" y="3536313"/>
            <a:ext cx="9998392" cy="25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9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76" y="2013439"/>
            <a:ext cx="8857831" cy="1709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269" y="509952"/>
            <a:ext cx="664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Μικτή συμπύκνωση </a:t>
            </a:r>
            <a:r>
              <a:rPr lang="en-US" sz="3600" dirty="0" err="1">
                <a:latin typeface="Cambria" panose="02040503050406030204" pitchFamily="18" charset="0"/>
              </a:rPr>
              <a:t>Claisen</a:t>
            </a:r>
            <a:endParaRPr lang="el-GR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808" y="360483"/>
            <a:ext cx="783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ενδομοριακή</a:t>
            </a:r>
            <a:r>
              <a:rPr lang="el-GR" sz="3600" dirty="0">
                <a:latin typeface="Cambria" panose="02040503050406030204" pitchFamily="18" charset="0"/>
              </a:rPr>
              <a:t> συμπύκνωση </a:t>
            </a:r>
            <a:r>
              <a:rPr lang="en-US" sz="3600" dirty="0" err="1">
                <a:latin typeface="Cambria" panose="02040503050406030204" pitchFamily="18" charset="0"/>
              </a:rPr>
              <a:t>Claisen</a:t>
            </a:r>
            <a:endParaRPr lang="el-GR" sz="3600" dirty="0">
              <a:latin typeface="Cambria" panose="020405030504060302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</a:rPr>
              <a:t>(</a:t>
            </a:r>
            <a:r>
              <a:rPr lang="el-GR" sz="3600" dirty="0">
                <a:latin typeface="Cambria" panose="02040503050406030204" pitchFamily="18" charset="0"/>
              </a:rPr>
              <a:t>Συμπύκνωση </a:t>
            </a:r>
            <a:r>
              <a:rPr lang="en-US" sz="3600" dirty="0" err="1">
                <a:latin typeface="Cambria" panose="02040503050406030204" pitchFamily="18" charset="0"/>
              </a:rPr>
              <a:t>Dieckmann</a:t>
            </a:r>
            <a:r>
              <a:rPr lang="en-US" sz="3600" dirty="0">
                <a:latin typeface="Cambria" panose="02040503050406030204" pitchFamily="18" charset="0"/>
              </a:rPr>
              <a:t>)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06" y="1784839"/>
            <a:ext cx="8537787" cy="16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82" y="861648"/>
            <a:ext cx="5363635" cy="1055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78069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Θεωρητικά δύο πιθανά </a:t>
            </a:r>
            <a:r>
              <a:rPr lang="el-GR" dirty="0" err="1">
                <a:latin typeface="Cambria" panose="02040503050406030204" pitchFamily="18" charset="0"/>
              </a:rPr>
              <a:t>προιόντα</a:t>
            </a:r>
            <a:r>
              <a:rPr lang="el-GR" dirty="0">
                <a:latin typeface="Cambria" panose="02040503050406030204" pitchFamily="18" charset="0"/>
              </a:rPr>
              <a:t>…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453" y="3080196"/>
            <a:ext cx="6864901" cy="2523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211" y="2479431"/>
            <a:ext cx="492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Αλλά μόνο ένα δημιουργείται</a:t>
            </a:r>
          </a:p>
        </p:txBody>
      </p:sp>
    </p:spTree>
    <p:extLst>
      <p:ext uri="{BB962C8B-B14F-4D97-AF65-F5344CB8AC3E}">
        <p14:creationId xmlns:p14="http://schemas.microsoft.com/office/powerpoint/2010/main" val="177184104"/>
      </p:ext>
    </p:extLst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277</TotalTime>
  <Words>188</Words>
  <Application>Microsoft Macintosh PowerPoint</Application>
  <PresentationFormat>Ευρεία οθόνη</PresentationFormat>
  <Paragraphs>55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Century Gothic</vt:lpstr>
      <vt:lpstr>Wingdings 3</vt:lpstr>
      <vt:lpstr>Κομμάτι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LPH</dc:creator>
  <cp:lastModifiedBy>ΛΑΖΑΡΟΣ ΧΑΤΖΗΑΡΑΠΟΓΛΟΥ</cp:lastModifiedBy>
  <cp:revision>35</cp:revision>
  <dcterms:created xsi:type="dcterms:W3CDTF">2016-12-26T16:05:29Z</dcterms:created>
  <dcterms:modified xsi:type="dcterms:W3CDTF">2020-12-16T09:18:32Z</dcterms:modified>
</cp:coreProperties>
</file>