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70" r:id="rId6"/>
    <p:sldId id="263" r:id="rId7"/>
    <p:sldId id="269" r:id="rId8"/>
    <p:sldId id="268" r:id="rId9"/>
    <p:sldId id="267" r:id="rId10"/>
    <p:sldId id="292" r:id="rId11"/>
    <p:sldId id="273" r:id="rId12"/>
    <p:sldId id="272" r:id="rId13"/>
    <p:sldId id="271" r:id="rId14"/>
    <p:sldId id="266" r:id="rId15"/>
    <p:sldId id="262" r:id="rId16"/>
    <p:sldId id="293" r:id="rId17"/>
    <p:sldId id="294" r:id="rId18"/>
    <p:sldId id="261" r:id="rId19"/>
    <p:sldId id="297" r:id="rId20"/>
    <p:sldId id="295" r:id="rId21"/>
    <p:sldId id="296" r:id="rId22"/>
    <p:sldId id="283" r:id="rId23"/>
    <p:sldId id="282" r:id="rId24"/>
    <p:sldId id="281" r:id="rId25"/>
    <p:sldId id="280" r:id="rId26"/>
    <p:sldId id="279" r:id="rId27"/>
    <p:sldId id="278" r:id="rId28"/>
    <p:sldId id="274" r:id="rId29"/>
    <p:sldId id="277" r:id="rId30"/>
    <p:sldId id="305" r:id="rId31"/>
    <p:sldId id="306" r:id="rId32"/>
    <p:sldId id="307" r:id="rId33"/>
    <p:sldId id="308" r:id="rId34"/>
    <p:sldId id="276" r:id="rId35"/>
    <p:sldId id="275" r:id="rId36"/>
    <p:sldId id="260" r:id="rId37"/>
    <p:sldId id="286" r:id="rId38"/>
    <p:sldId id="259" r:id="rId39"/>
    <p:sldId id="298" r:id="rId40"/>
    <p:sldId id="299" r:id="rId41"/>
    <p:sldId id="300" r:id="rId42"/>
    <p:sldId id="285" r:id="rId43"/>
    <p:sldId id="287" r:id="rId44"/>
    <p:sldId id="284" r:id="rId45"/>
    <p:sldId id="301" r:id="rId46"/>
    <p:sldId id="290" r:id="rId47"/>
    <p:sldId id="302" r:id="rId48"/>
    <p:sldId id="289" r:id="rId49"/>
    <p:sldId id="303" r:id="rId50"/>
    <p:sldId id="304" r:id="rId51"/>
    <p:sldId id="291" r:id="rId52"/>
    <p:sldId id="288" r:id="rId53"/>
    <p:sldId id="25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269" y="808892"/>
            <a:ext cx="9196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atin typeface="Cambria" panose="02040503050406030204" pitchFamily="18" charset="0"/>
              </a:rPr>
              <a:t>Παράγωγα </a:t>
            </a:r>
            <a:r>
              <a:rPr lang="el-GR" sz="4400" dirty="0" err="1">
                <a:latin typeface="Cambria" panose="02040503050406030204" pitchFamily="18" charset="0"/>
              </a:rPr>
              <a:t>Καρβοξυλικών</a:t>
            </a:r>
            <a:r>
              <a:rPr lang="el-GR" sz="4400" dirty="0">
                <a:latin typeface="Cambria" panose="02040503050406030204" pitchFamily="18" charset="0"/>
              </a:rPr>
              <a:t> Οξέων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747" y="2532485"/>
            <a:ext cx="1857738" cy="1604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72313" y="6238875"/>
            <a:ext cx="3660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Λ. Χατζηαράπογλου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1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63" y="541962"/>
            <a:ext cx="9548812" cy="245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3475926"/>
            <a:ext cx="10144125" cy="31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25" y="2105025"/>
            <a:ext cx="8826426" cy="197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1975" y="400050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Αντίδραση με οργανομεταλλικά αντιδραστήρια</a:t>
            </a:r>
          </a:p>
        </p:txBody>
      </p:sp>
    </p:spTree>
    <p:extLst>
      <p:ext uri="{BB962C8B-B14F-4D97-AF65-F5344CB8AC3E}">
        <p14:creationId xmlns:p14="http://schemas.microsoft.com/office/powerpoint/2010/main" val="419180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1802833"/>
            <a:ext cx="10496551" cy="415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875" y="952500"/>
            <a:ext cx="633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Εκλεκτική αναγωγή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414" y="2465455"/>
            <a:ext cx="8035011" cy="8320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53" y="4048125"/>
            <a:ext cx="8947762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74" y="2189664"/>
            <a:ext cx="1499849" cy="633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6899" y="2926257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Οξικός 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ανυδρίτης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74" y="1713344"/>
            <a:ext cx="1104750" cy="1465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6723" y="3178636"/>
            <a:ext cx="30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2-Βουτ</a:t>
            </a:r>
            <a:r>
              <a:rPr lang="el-GR" dirty="0">
                <a:solidFill>
                  <a:schemeClr val="accent3"/>
                </a:solidFill>
                <a:latin typeface="Cambria" panose="02040503050406030204" pitchFamily="18" charset="0"/>
              </a:rPr>
              <a:t>ενο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διοικός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ανυδρίτης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      </a:t>
            </a:r>
            <a:r>
              <a:rPr lang="el-GR" dirty="0">
                <a:latin typeface="Cambria" panose="02040503050406030204" pitchFamily="18" charset="0"/>
              </a:rPr>
              <a:t>(</a:t>
            </a:r>
            <a:r>
              <a:rPr lang="el-GR" dirty="0" err="1">
                <a:latin typeface="Cambria" panose="02040503050406030204" pitchFamily="18" charset="0"/>
              </a:rPr>
              <a:t>Μηλεινικός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latin typeface="Cambria" panose="02040503050406030204" pitchFamily="18" charset="0"/>
              </a:rPr>
              <a:t>ανυδρίτης</a:t>
            </a:r>
            <a:r>
              <a:rPr lang="el-GR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212" y="1781058"/>
            <a:ext cx="1088786" cy="1397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9574" y="3154105"/>
            <a:ext cx="290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Πεντανο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διοικός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ανυδρίτης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   (</a:t>
            </a:r>
            <a:r>
              <a:rPr lang="el-GR" dirty="0" err="1">
                <a:latin typeface="Cambria" panose="02040503050406030204" pitchFamily="18" charset="0"/>
              </a:rPr>
              <a:t>Γλουταρικός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latin typeface="Cambria" panose="02040503050406030204" pitchFamily="18" charset="0"/>
              </a:rPr>
              <a:t>ανυδρίτης</a:t>
            </a:r>
            <a:r>
              <a:rPr lang="el-GR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124" y="4097552"/>
            <a:ext cx="1388926" cy="1455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352" y="4267961"/>
            <a:ext cx="1999860" cy="784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8249" y="5619580"/>
            <a:ext cx="400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1,2-Βενζο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δικαρβοξυλικός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ανυδρίτης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                    (</a:t>
            </a:r>
            <a:r>
              <a:rPr lang="el-GR" dirty="0" err="1">
                <a:latin typeface="Cambria" panose="02040503050406030204" pitchFamily="18" charset="0"/>
              </a:rPr>
              <a:t>Φθαλικός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latin typeface="Cambria" panose="02040503050406030204" pitchFamily="18" charset="0"/>
              </a:rPr>
              <a:t>ανυδρίτης</a:t>
            </a:r>
            <a:r>
              <a:rPr lang="el-GR" dirty="0">
                <a:latin typeface="Cambria" panose="02040503050406030204" pitchFamily="18" charset="0"/>
              </a:rPr>
              <a:t>)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2625" y="5138326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Οξικός </a:t>
            </a:r>
            <a:r>
              <a:rPr lang="el-GR" dirty="0" err="1">
                <a:latin typeface="Cambria" panose="02040503050406030204" pitchFamily="18" charset="0"/>
              </a:rPr>
              <a:t>προπανοικός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ανυδρίτης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125" y="274958"/>
            <a:ext cx="8220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err="1">
                <a:latin typeface="Cambria" panose="02040503050406030204" pitchFamily="18" charset="0"/>
              </a:rPr>
              <a:t>Ανυδρίτες</a:t>
            </a:r>
            <a:endParaRPr lang="el-GR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4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74" y="2276475"/>
            <a:ext cx="8983152" cy="16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00" y="419100"/>
            <a:ext cx="4585000" cy="93564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400" y="2220591"/>
            <a:ext cx="7575600" cy="101883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025" y="4105275"/>
            <a:ext cx="424888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614362"/>
            <a:ext cx="5468937" cy="576262"/>
          </a:xfrm>
        </p:spPr>
        <p:txBody>
          <a:bodyPr/>
          <a:lstStyle/>
          <a:p>
            <a:r>
              <a:rPr lang="el-GR" dirty="0"/>
              <a:t>Ακυλοαλογονίδια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Δραστικά</a:t>
            </a:r>
          </a:p>
          <a:p>
            <a:r>
              <a:rPr lang="el-GR" dirty="0"/>
              <a:t>Παρασκευάζονται πριν τη χρήση</a:t>
            </a:r>
          </a:p>
          <a:p>
            <a:r>
              <a:rPr lang="el-GR" dirty="0"/>
              <a:t>Αποθηκεύονται δύσκολα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Ανυδρίτες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Λιγότερο δραστικοί</a:t>
            </a:r>
          </a:p>
          <a:p>
            <a:r>
              <a:rPr lang="el-GR" dirty="0"/>
              <a:t>Περισσότερο σταθεροί</a:t>
            </a:r>
          </a:p>
          <a:p>
            <a:r>
              <a:rPr lang="el-GR" dirty="0"/>
              <a:t>Εμπορικά διαθέσιμοι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5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188" y="769938"/>
            <a:ext cx="396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Πολυμερή ανυδριτών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62" y="1999625"/>
            <a:ext cx="8256587" cy="31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2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100" y="152267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atin typeface="Cambria" panose="02040503050406030204" pitchFamily="18" charset="0"/>
              </a:rPr>
              <a:t>Εστέρες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17116"/>
            <a:ext cx="1374225" cy="831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925" y="2048533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Οξικός </a:t>
            </a:r>
            <a:r>
              <a:rPr lang="el-GR" dirty="0" err="1">
                <a:solidFill>
                  <a:schemeClr val="accent3"/>
                </a:solidFill>
                <a:latin typeface="Cambria" panose="02040503050406030204" pitchFamily="18" charset="0"/>
              </a:rPr>
              <a:t>μεθυλεστέρας</a:t>
            </a:r>
            <a:endParaRPr lang="el-GR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03" y="266002"/>
            <a:ext cx="1971569" cy="71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503" y="97711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Προπανοικός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chemeClr val="accent3"/>
                </a:solidFill>
                <a:latin typeface="Cambria" panose="02040503050406030204" pitchFamily="18" charset="0"/>
              </a:rPr>
              <a:t>αιθυλεστέρας</a:t>
            </a:r>
            <a:endParaRPr lang="el-GR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978" y="180760"/>
            <a:ext cx="2284300" cy="740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2103" y="921708"/>
            <a:ext cx="44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mbria" panose="02040503050406030204" pitchFamily="18" charset="0"/>
              </a:rPr>
              <a:t>Οξικός 3-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μεθυλο</a:t>
            </a:r>
            <a:r>
              <a:rPr lang="el-GR" dirty="0">
                <a:solidFill>
                  <a:schemeClr val="accent3"/>
                </a:solidFill>
                <a:latin typeface="Cambria" panose="02040503050406030204" pitchFamily="18" charset="0"/>
              </a:rPr>
              <a:t>βουτυλεστέρας</a:t>
            </a:r>
          </a:p>
          <a:p>
            <a:pPr algn="ctr"/>
            <a:r>
              <a:rPr lang="el-GR" dirty="0">
                <a:latin typeface="Cambria" panose="02040503050406030204" pitchFamily="18" charset="0"/>
              </a:rPr>
              <a:t>Οξικός </a:t>
            </a:r>
            <a:r>
              <a:rPr lang="el-GR" dirty="0" err="1">
                <a:latin typeface="Cambria" panose="02040503050406030204" pitchFamily="18" charset="0"/>
              </a:rPr>
              <a:t>ισοπεντυλεστέρας</a:t>
            </a:r>
            <a:endParaRPr lang="el-GR" dirty="0">
              <a:latin typeface="Cambria" panose="02040503050406030204" pitchFamily="18" charset="0"/>
            </a:endParaRPr>
          </a:p>
          <a:p>
            <a:pPr algn="ctr"/>
            <a:r>
              <a:rPr lang="el-GR" dirty="0">
                <a:latin typeface="Cambria" panose="02040503050406030204" pitchFamily="18" charset="0"/>
              </a:rPr>
              <a:t>(συστατικό του αρώματος της μπανάνας)</a:t>
            </a:r>
          </a:p>
          <a:p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101" y="1551782"/>
            <a:ext cx="1709889" cy="866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1275" y="2580482"/>
            <a:ext cx="4410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mbria" panose="02040503050406030204" pitchFamily="18" charset="0"/>
              </a:rPr>
              <a:t>Οξικός 2-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μεθυλο</a:t>
            </a:r>
            <a:r>
              <a:rPr lang="el-GR" dirty="0">
                <a:solidFill>
                  <a:schemeClr val="accent3"/>
                </a:solidFill>
                <a:latin typeface="Cambria" panose="02040503050406030204" pitchFamily="18" charset="0"/>
              </a:rPr>
              <a:t>προπυλεστέρας</a:t>
            </a:r>
          </a:p>
          <a:p>
            <a:pPr algn="ctr"/>
            <a:r>
              <a:rPr lang="el-GR" dirty="0" err="1">
                <a:latin typeface="Cambria" panose="02040503050406030204" pitchFamily="18" charset="0"/>
              </a:rPr>
              <a:t>Προπανοικός</a:t>
            </a:r>
            <a:r>
              <a:rPr lang="el-GR" dirty="0">
                <a:latin typeface="Cambria" panose="02040503050406030204" pitchFamily="18" charset="0"/>
              </a:rPr>
              <a:t>  </a:t>
            </a:r>
            <a:r>
              <a:rPr lang="el-GR" dirty="0" err="1">
                <a:latin typeface="Cambria" panose="02040503050406030204" pitchFamily="18" charset="0"/>
              </a:rPr>
              <a:t>ισοβουτυλεστέρας</a:t>
            </a:r>
            <a:endParaRPr lang="el-GR" dirty="0">
              <a:latin typeface="Cambria" panose="02040503050406030204" pitchFamily="18" charset="0"/>
            </a:endParaRPr>
          </a:p>
          <a:p>
            <a:pPr algn="ctr"/>
            <a:r>
              <a:rPr lang="el-GR" dirty="0">
                <a:latin typeface="Cambria" panose="02040503050406030204" pitchFamily="18" charset="0"/>
              </a:rPr>
              <a:t>(συστατικό του αρώματος του ρουμιού)</a:t>
            </a:r>
          </a:p>
          <a:p>
            <a:pPr algn="ctr"/>
            <a:endParaRPr lang="el-GR" dirty="0">
              <a:latin typeface="Cambria" panose="02040503050406030204" pitchFamily="18" charset="0"/>
            </a:endParaRPr>
          </a:p>
          <a:p>
            <a:pPr algn="ctr"/>
            <a:endParaRPr lang="el-GR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229" y="2122037"/>
            <a:ext cx="1602722" cy="1273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4724" y="3657600"/>
            <a:ext cx="456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latin typeface="Cambria" panose="02040503050406030204" pitchFamily="18" charset="0"/>
              </a:rPr>
              <a:t>2-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αμινο</a:t>
            </a:r>
            <a:r>
              <a:rPr lang="el-GR" dirty="0">
                <a:latin typeface="Cambria" panose="02040503050406030204" pitchFamily="18" charset="0"/>
              </a:rPr>
              <a:t>βενζοικός</a:t>
            </a:r>
            <a:r>
              <a:rPr lang="el-GR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l-GR" dirty="0" err="1">
                <a:solidFill>
                  <a:schemeClr val="accent3"/>
                </a:solidFill>
                <a:latin typeface="Cambria" panose="02040503050406030204" pitchFamily="18" charset="0"/>
              </a:rPr>
              <a:t>μεθυλεστέρας</a:t>
            </a:r>
            <a:endParaRPr lang="el-GR" dirty="0">
              <a:solidFill>
                <a:schemeClr val="accent3"/>
              </a:solidFill>
              <a:latin typeface="Cambria" panose="02040503050406030204" pitchFamily="18" charset="0"/>
            </a:endParaRPr>
          </a:p>
          <a:p>
            <a:pPr algn="ctr"/>
            <a:r>
              <a:rPr lang="el-GR" dirty="0" err="1">
                <a:latin typeface="Cambria" panose="02040503050406030204" pitchFamily="18" charset="0"/>
              </a:rPr>
              <a:t>Ανθρανιλικός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latin typeface="Cambria" panose="02040503050406030204" pitchFamily="18" charset="0"/>
              </a:rPr>
              <a:t>μεθυλεστέρας</a:t>
            </a:r>
            <a:endParaRPr lang="el-GR" dirty="0">
              <a:latin typeface="Cambria" panose="02040503050406030204" pitchFamily="18" charset="0"/>
            </a:endParaRPr>
          </a:p>
          <a:p>
            <a:pPr algn="ctr"/>
            <a:r>
              <a:rPr lang="el-GR" dirty="0">
                <a:latin typeface="Cambria" panose="02040503050406030204" pitchFamily="18" charset="0"/>
              </a:rPr>
              <a:t>(συστατικό του αρώματος του σταφυλιού)</a:t>
            </a: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650" y="4334859"/>
            <a:ext cx="1154400" cy="961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" y="5295900"/>
            <a:ext cx="283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β-</a:t>
            </a:r>
            <a:r>
              <a:rPr lang="el-GR" dirty="0" err="1">
                <a:latin typeface="Cambria" panose="02040503050406030204" pitchFamily="18" charset="0"/>
              </a:rPr>
              <a:t>προπιο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λακτόνη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Οξα-2-κυκλοβουτανόνη</a:t>
            </a: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5166" y="4382217"/>
            <a:ext cx="997712" cy="8663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48101" y="5448300"/>
            <a:ext cx="265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γ-</a:t>
            </a:r>
            <a:r>
              <a:rPr lang="el-GR" dirty="0" err="1">
                <a:latin typeface="Cambria" panose="02040503050406030204" pitchFamily="18" charset="0"/>
              </a:rPr>
              <a:t>βουτυρο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λακτόνη</a:t>
            </a:r>
            <a:endParaRPr lang="el-G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Οξα-2-κυκλοπεντανόνη</a:t>
            </a:r>
          </a:p>
        </p:txBody>
      </p:sp>
    </p:spTree>
    <p:extLst>
      <p:ext uri="{BB962C8B-B14F-4D97-AF65-F5344CB8AC3E}">
        <p14:creationId xmlns:p14="http://schemas.microsoft.com/office/powerpoint/2010/main" val="225402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8CFFC82-EBEB-6B48-94C3-21D181BC3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5" y="985653"/>
            <a:ext cx="3311291" cy="218060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DA02D6-14EE-A14B-84A3-B9F51490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190" y="4207905"/>
            <a:ext cx="3409673" cy="218060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555892-8FA1-574C-B66D-FA1CB82DD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584" y="819397"/>
            <a:ext cx="2360033" cy="1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04" y="740836"/>
            <a:ext cx="5521201" cy="9247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32" y="1975216"/>
            <a:ext cx="7608481" cy="42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2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2189162"/>
            <a:ext cx="3771900" cy="246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6313" y="793750"/>
            <a:ext cx="2749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Φερομόνη εντόμων</a:t>
            </a:r>
          </a:p>
          <a:p>
            <a:r>
              <a:rPr lang="el-GR" sz="2400" dirty="0">
                <a:latin typeface="Cambria" panose="02040503050406030204" pitchFamily="18" charset="0"/>
              </a:rPr>
              <a:t>και ελεφάντων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2281237"/>
            <a:ext cx="3454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070100"/>
            <a:ext cx="98806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67" y="571501"/>
            <a:ext cx="7323633" cy="187005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267" y="3316785"/>
            <a:ext cx="3252040" cy="191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3676470"/>
            <a:ext cx="363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Τα εκπαιδευμένα σκυλιά της δίωξης ναρκωτικών ανακαλύπτουν την ηρωίνη από την οσμή του οξικού οξέος</a:t>
            </a:r>
          </a:p>
        </p:txBody>
      </p:sp>
    </p:spTree>
    <p:extLst>
      <p:ext uri="{BB962C8B-B14F-4D97-AF65-F5344CB8AC3E}">
        <p14:creationId xmlns:p14="http://schemas.microsoft.com/office/powerpoint/2010/main" val="265683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49" y="466725"/>
            <a:ext cx="272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Υδρόλυση εστέρα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72" y="1219200"/>
            <a:ext cx="6067578" cy="887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849" y="2346377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μηχανισμός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563" y="2715709"/>
            <a:ext cx="4345795" cy="50080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549" y="3419475"/>
            <a:ext cx="7927091" cy="13571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000" y="4989076"/>
            <a:ext cx="5864250" cy="12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40" y="1390650"/>
            <a:ext cx="8458085" cy="1116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050" y="219075"/>
            <a:ext cx="534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>
                <a:latin typeface="Cambria" panose="02040503050406030204" pitchFamily="18" charset="0"/>
              </a:rPr>
              <a:t>Τρανσεστεροποίηση</a:t>
            </a:r>
            <a:endParaRPr lang="el-GR" sz="3200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67" y="4095750"/>
            <a:ext cx="672306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850538"/>
            <a:ext cx="6762750" cy="82431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9" y="2576726"/>
            <a:ext cx="5808301" cy="8237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2576726"/>
            <a:ext cx="5164202" cy="8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19" y="1494330"/>
            <a:ext cx="9085484" cy="128029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29" y="4083379"/>
            <a:ext cx="7286331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88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81" y="1714500"/>
            <a:ext cx="6443369" cy="29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9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92" y="1800472"/>
            <a:ext cx="6938240" cy="148748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63" y="4684816"/>
            <a:ext cx="8222673" cy="858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514350"/>
            <a:ext cx="417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Αναγωγή</a:t>
            </a:r>
          </a:p>
        </p:txBody>
      </p:sp>
    </p:spTree>
    <p:extLst>
      <p:ext uri="{BB962C8B-B14F-4D97-AF65-F5344CB8AC3E}">
        <p14:creationId xmlns:p14="http://schemas.microsoft.com/office/powerpoint/2010/main" val="3482719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015" y="2514601"/>
            <a:ext cx="8485186" cy="1527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650" y="561975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mbria" panose="02040503050406030204" pitchFamily="18" charset="0"/>
              </a:rPr>
              <a:t>Ενολοιόντα</a:t>
            </a:r>
            <a:r>
              <a:rPr lang="el-GR" sz="2800" dirty="0">
                <a:latin typeface="Cambria" panose="02040503050406030204" pitchFamily="18" charset="0"/>
              </a:rPr>
              <a:t> εστέρων</a:t>
            </a:r>
          </a:p>
        </p:txBody>
      </p:sp>
    </p:spTree>
    <p:extLst>
      <p:ext uri="{BB962C8B-B14F-4D97-AF65-F5344CB8AC3E}">
        <p14:creationId xmlns:p14="http://schemas.microsoft.com/office/powerpoint/2010/main" val="177587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308" y="248505"/>
            <a:ext cx="312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συντονισμός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2844800"/>
            <a:ext cx="66548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712" y="73025"/>
            <a:ext cx="5713413" cy="23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71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3F2ACE-7520-E44A-AEE7-5BE837AF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83" y="247841"/>
            <a:ext cx="1868983" cy="1507067"/>
          </a:xfrm>
        </p:spPr>
        <p:txBody>
          <a:bodyPr/>
          <a:lstStyle/>
          <a:p>
            <a:r>
              <a:rPr lang="el-GR" dirty="0"/>
              <a:t>κηροί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E4965-4A4C-3346-952B-C34EC4C250CD}"/>
              </a:ext>
            </a:extLst>
          </p:cNvPr>
          <p:cNvSpPr txBox="1"/>
          <p:nvPr/>
        </p:nvSpPr>
        <p:spPr>
          <a:xfrm>
            <a:off x="2422566" y="816708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Εστέρες με μακριά αλυσίδα στο </a:t>
            </a:r>
            <a:r>
              <a:rPr lang="el-GR" dirty="0" err="1"/>
              <a:t>καρβοξυλικό</a:t>
            </a:r>
            <a:r>
              <a:rPr lang="el-GR" dirty="0"/>
              <a:t> οξύ και την αλκοόλη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6AE4-ADC9-234E-9159-EAEA73634C73}"/>
              </a:ext>
            </a:extLst>
          </p:cNvPr>
          <p:cNvSpPr txBox="1"/>
          <p:nvPr/>
        </p:nvSpPr>
        <p:spPr>
          <a:xfrm>
            <a:off x="1852551" y="1670010"/>
            <a:ext cx="440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Υδροφοβικά και μονωτικά επιχρίσματα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041CD-4058-354A-BDCB-375657D4A880}"/>
              </a:ext>
            </a:extLst>
          </p:cNvPr>
          <p:cNvSpPr txBox="1"/>
          <p:nvPr/>
        </p:nvSpPr>
        <p:spPr>
          <a:xfrm>
            <a:off x="843148" y="314696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σπερματσετι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47B47-2DBF-7C49-91FB-4745BA2C3F2E}"/>
              </a:ext>
            </a:extLst>
          </p:cNvPr>
          <p:cNvSpPr txBox="1"/>
          <p:nvPr/>
        </p:nvSpPr>
        <p:spPr>
          <a:xfrm>
            <a:off x="843148" y="377635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μελισσοκερί</a:t>
            </a:r>
            <a:endParaRPr lang="el-GR" dirty="0"/>
          </a:p>
        </p:txBody>
      </p:sp>
      <p:pic>
        <p:nvPicPr>
          <p:cNvPr id="1026" name="Picture 2" descr="Μελισσοκέρι, ο χρυσός της μέλισσας - Προϊόντα της Φύσης">
            <a:extLst>
              <a:ext uri="{FF2B5EF4-FFF2-40B4-BE49-F238E27FC236}">
                <a16:creationId xmlns:a16="http://schemas.microsoft.com/office/drawing/2014/main" id="{0D026E2A-7A97-8742-B0EB-BD307AEA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8" y="4405747"/>
            <a:ext cx="2939478" cy="19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C94DD-72FD-9A42-BE5D-5B2725773294}"/>
              </a:ext>
            </a:extLst>
          </p:cNvPr>
          <p:cNvSpPr txBox="1"/>
          <p:nvPr/>
        </p:nvSpPr>
        <p:spPr>
          <a:xfrm>
            <a:off x="2557353" y="3516293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Υγρά ή πολύ μαλακά στερεά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C5CFEC-F993-0E42-9043-0DE473A8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083" y="2094308"/>
            <a:ext cx="2710109" cy="20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9FF04C-09E7-724F-B1D3-27E94C855706}"/>
              </a:ext>
            </a:extLst>
          </p:cNvPr>
          <p:cNvSpPr txBox="1"/>
          <p:nvPr/>
        </p:nvSpPr>
        <p:spPr>
          <a:xfrm>
            <a:off x="8149303" y="1677475"/>
            <a:ext cx="29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Κηρος</a:t>
            </a:r>
            <a:r>
              <a:rPr lang="el-GR" dirty="0"/>
              <a:t> μαλλιού, λανολίνη</a:t>
            </a:r>
          </a:p>
        </p:txBody>
      </p:sp>
      <p:pic>
        <p:nvPicPr>
          <p:cNvPr id="1030" name="Picture 6" descr="Καρναουβικός Κηρός">
            <a:extLst>
              <a:ext uri="{FF2B5EF4-FFF2-40B4-BE49-F238E27FC236}">
                <a16:creationId xmlns:a16="http://schemas.microsoft.com/office/drawing/2014/main" id="{1A09E7E9-C922-3B4F-9869-C586F345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14" y="5141686"/>
            <a:ext cx="3081887" cy="15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FEC25-F3E7-D545-A6CC-24E0679068EC}"/>
              </a:ext>
            </a:extLst>
          </p:cNvPr>
          <p:cNvSpPr txBox="1"/>
          <p:nvPr/>
        </p:nvSpPr>
        <p:spPr>
          <a:xfrm>
            <a:off x="5462411" y="4722213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Καρναουβικός</a:t>
            </a:r>
            <a:r>
              <a:rPr lang="el-GR" dirty="0"/>
              <a:t> </a:t>
            </a:r>
            <a:r>
              <a:rPr lang="el-GR" dirty="0" err="1"/>
              <a:t>κήρος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083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CB8666-4213-8542-A46A-3ED9A8C7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79" y="342844"/>
            <a:ext cx="8534400" cy="1507067"/>
          </a:xfrm>
        </p:spPr>
        <p:txBody>
          <a:bodyPr/>
          <a:lstStyle/>
          <a:p>
            <a:r>
              <a:rPr lang="el-GR" dirty="0" err="1"/>
              <a:t>Λιπη</a:t>
            </a:r>
            <a:r>
              <a:rPr lang="el-GR" dirty="0"/>
              <a:t>, </a:t>
            </a:r>
            <a:r>
              <a:rPr lang="el-GR" dirty="0" err="1"/>
              <a:t>ελαια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BDFCECF-3264-7E4B-9520-C97B14397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50" y="1635351"/>
            <a:ext cx="3104820" cy="3034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18604-81AB-C445-B5F1-A18A13935FE1}"/>
              </a:ext>
            </a:extLst>
          </p:cNvPr>
          <p:cNvSpPr txBox="1"/>
          <p:nvPr/>
        </p:nvSpPr>
        <p:spPr>
          <a:xfrm>
            <a:off x="5047013" y="2280062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Οξέα με άρτιο αριθμό ατόμων χωρίς διακλαδώσεις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E297E-A989-2247-9BBD-9C26463AB5A5}"/>
              </a:ext>
            </a:extLst>
          </p:cNvPr>
          <p:cNvSpPr txBox="1"/>
          <p:nvPr/>
        </p:nvSpPr>
        <p:spPr>
          <a:xfrm>
            <a:off x="4660948" y="3244334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Αποθέματα βιολογικής ενέργειας στο σώμα και τους σπόρους</a:t>
            </a:r>
          </a:p>
        </p:txBody>
      </p:sp>
    </p:spTree>
    <p:extLst>
      <p:ext uri="{BB962C8B-B14F-4D97-AF65-F5344CB8AC3E}">
        <p14:creationId xmlns:p14="http://schemas.microsoft.com/office/powerpoint/2010/main" val="181937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7751DAE-A99C-334B-BAF7-9CA390D3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2089412"/>
            <a:ext cx="10192293" cy="37888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430B79-98A1-274B-A4A5-1B93AE568E1C}"/>
              </a:ext>
            </a:extLst>
          </p:cNvPr>
          <p:cNvSpPr txBox="1"/>
          <p:nvPr/>
        </p:nvSpPr>
        <p:spPr>
          <a:xfrm>
            <a:off x="534390" y="374073"/>
            <a:ext cx="380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Πράσινα καύσιμα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01E6E-22D8-334D-BAE5-D127953CB149}"/>
              </a:ext>
            </a:extLst>
          </p:cNvPr>
          <p:cNvSpPr txBox="1"/>
          <p:nvPr/>
        </p:nvSpPr>
        <p:spPr>
          <a:xfrm>
            <a:off x="6460177" y="783771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&lt;20% πετρέλαιο, </a:t>
            </a:r>
            <a:r>
              <a:rPr lang="el-GR" dirty="0" err="1"/>
              <a:t>ευρωπαική</a:t>
            </a:r>
            <a:r>
              <a:rPr lang="el-GR" dirty="0"/>
              <a:t> ένωση</a:t>
            </a:r>
          </a:p>
        </p:txBody>
      </p:sp>
    </p:spTree>
    <p:extLst>
      <p:ext uri="{BB962C8B-B14F-4D97-AF65-F5344CB8AC3E}">
        <p14:creationId xmlns:p14="http://schemas.microsoft.com/office/powerpoint/2010/main" val="2739047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07" y="1558776"/>
            <a:ext cx="748200" cy="58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0222" y="2147243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φορμαμίδιο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415" y="1558775"/>
            <a:ext cx="954600" cy="588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980" y="21780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latin typeface="Cambria" panose="02040503050406030204" pitchFamily="18" charset="0"/>
              </a:rPr>
              <a:t>Ν</a:t>
            </a:r>
            <a:r>
              <a:rPr lang="el-GR" dirty="0">
                <a:latin typeface="Cambria" panose="02040503050406030204" pitchFamily="18" charset="0"/>
              </a:rPr>
              <a:t>-</a:t>
            </a:r>
            <a:r>
              <a:rPr lang="el-GR" dirty="0" err="1">
                <a:latin typeface="Cambria" panose="02040503050406030204" pitchFamily="18" charset="0"/>
              </a:rPr>
              <a:t>μεθυλο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 err="1">
                <a:latin typeface="Cambria" panose="02040503050406030204" pitchFamily="18" charset="0"/>
              </a:rPr>
              <a:t>ακεταμίδιο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469" y="1046917"/>
            <a:ext cx="1316987" cy="110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5143" y="2202805"/>
            <a:ext cx="294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Κυκλοεξανοκαρβοξαμίδιο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849" y="2723221"/>
            <a:ext cx="5188121" cy="1010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4578" y="3769982"/>
            <a:ext cx="630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Ουρία    </a:t>
            </a:r>
            <a:r>
              <a:rPr lang="el-GR" dirty="0" err="1">
                <a:latin typeface="Cambria" panose="02040503050406030204" pitchFamily="18" charset="0"/>
              </a:rPr>
              <a:t>Καρβαμικό</a:t>
            </a:r>
            <a:r>
              <a:rPr lang="el-GR" dirty="0">
                <a:latin typeface="Cambria" panose="02040503050406030204" pitchFamily="18" charset="0"/>
              </a:rPr>
              <a:t> οξύ    </a:t>
            </a:r>
            <a:r>
              <a:rPr lang="el-GR" dirty="0" err="1">
                <a:latin typeface="Cambria" panose="02040503050406030204" pitchFamily="18" charset="0"/>
              </a:rPr>
              <a:t>Καρβαμικός</a:t>
            </a:r>
            <a:r>
              <a:rPr lang="el-GR" dirty="0">
                <a:latin typeface="Cambria" panose="02040503050406030204" pitchFamily="18" charset="0"/>
              </a:rPr>
              <a:t> εστέρας (</a:t>
            </a:r>
            <a:r>
              <a:rPr lang="el-GR" dirty="0" err="1">
                <a:latin typeface="Cambria" panose="02040503050406030204" pitchFamily="18" charset="0"/>
              </a:rPr>
              <a:t>ουρεθάνη</a:t>
            </a:r>
            <a:r>
              <a:rPr lang="el-GR" dirty="0"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990" y="4716913"/>
            <a:ext cx="1155559" cy="868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2474" y="5585822"/>
            <a:ext cx="280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γ-</a:t>
            </a:r>
            <a:r>
              <a:rPr lang="el-GR" dirty="0" err="1">
                <a:latin typeface="Cambria" panose="02040503050406030204" pitchFamily="18" charset="0"/>
              </a:rPr>
              <a:t>Βουτυρολακτάμη</a:t>
            </a:r>
            <a:endParaRPr lang="el-GR" dirty="0">
              <a:latin typeface="Cambria" panose="02040503050406030204" pitchFamily="18" charset="0"/>
            </a:endParaRPr>
          </a:p>
          <a:p>
            <a:r>
              <a:rPr lang="el-GR" dirty="0">
                <a:latin typeface="Cambria" panose="02040503050406030204" pitchFamily="18" charset="0"/>
              </a:rPr>
              <a:t>Αζα-2-κυκλοπεντανόνη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688" y="388938"/>
            <a:ext cx="423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Cambria"/>
                <a:cs typeface="Cambria"/>
              </a:rPr>
              <a:t>Αμίδια</a:t>
            </a:r>
            <a:endParaRPr lang="en-US" sz="4000" dirty="0">
              <a:latin typeface="Cambria"/>
              <a:cs typeface="Cambria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EB3E126-520B-4345-87C0-3F26566DF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4867" y="3731177"/>
            <a:ext cx="1313645" cy="197147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F140439-DAA3-4180-907A-AEB72BB43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3837" y="5867062"/>
            <a:ext cx="2118049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3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661" y="1178527"/>
            <a:ext cx="4931339" cy="963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7878" y="2251188"/>
            <a:ext cx="364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Ανανταμίδιο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E40DAC-AF22-448F-851F-F3309121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22" y="2529161"/>
            <a:ext cx="20955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ijuana Plant Images, Stock Photos &amp; Vectors | Shutterstock">
            <a:extLst>
              <a:ext uri="{FF2B5EF4-FFF2-40B4-BE49-F238E27FC236}">
                <a16:creationId xmlns:a16="http://schemas.microsoft.com/office/drawing/2014/main" id="{706ADF09-A3E2-4F06-B66C-CF3165BA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8" y="4376058"/>
            <a:ext cx="3628831" cy="19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5A451-0476-416C-A6B0-287FC059E95D}"/>
              </a:ext>
            </a:extLst>
          </p:cNvPr>
          <p:cNvSpPr txBox="1"/>
          <p:nvPr/>
        </p:nvSpPr>
        <p:spPr>
          <a:xfrm>
            <a:off x="8591231" y="3844206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τετραυδροκανναβινόλη</a:t>
            </a:r>
            <a:endParaRPr lang="el-GR" dirty="0"/>
          </a:p>
        </p:txBody>
      </p:sp>
      <p:pic>
        <p:nvPicPr>
          <p:cNvPr id="1030" name="Picture 6" descr="Τι προσφέρει η σοκολάτα στην υγεία σας: Διατροφικά οφέλη και κίνδυνοι -  Iatropedia">
            <a:extLst>
              <a:ext uri="{FF2B5EF4-FFF2-40B4-BE49-F238E27FC236}">
                <a16:creationId xmlns:a16="http://schemas.microsoft.com/office/drawing/2014/main" id="{0B522CD8-6C1E-4EB3-A2B2-1F1DC846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" y="3301617"/>
            <a:ext cx="3044307" cy="18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17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44" y="1503486"/>
            <a:ext cx="7013325" cy="793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36048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Υδρόλυση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96" y="3299268"/>
            <a:ext cx="8780027" cy="9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7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EC7D5A-031A-4B23-8FDB-0BF718BF9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067" y="2155372"/>
            <a:ext cx="8734062" cy="22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5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77" y="1275300"/>
            <a:ext cx="4930269" cy="98062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42" y="2775876"/>
            <a:ext cx="5923938" cy="151691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79" y="5479715"/>
            <a:ext cx="6416390" cy="1245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938" y="293688"/>
            <a:ext cx="22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/>
                <a:cs typeface="Cambria"/>
              </a:rPr>
              <a:t>Αναγωγή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23227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996915-AEEA-48CD-9C4C-CAEC9B07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313" y="2456499"/>
            <a:ext cx="3377680" cy="411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7C83EE-E540-42C1-8F67-ED27881FD102}"/>
              </a:ext>
            </a:extLst>
          </p:cNvPr>
          <p:cNvSpPr txBox="1"/>
          <p:nvPr/>
        </p:nvSpPr>
        <p:spPr>
          <a:xfrm>
            <a:off x="559837" y="625151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Sir Alexander Fleming 1928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36084-16A5-4A47-857E-8ED06A583E7C}"/>
              </a:ext>
            </a:extLst>
          </p:cNvPr>
          <p:cNvSpPr txBox="1"/>
          <p:nvPr/>
        </p:nvSpPr>
        <p:spPr>
          <a:xfrm>
            <a:off x="3862874" y="9144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Staphylococus</a:t>
            </a:r>
            <a:r>
              <a:rPr lang="en-US" dirty="0"/>
              <a:t> aureus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2D1C-D402-4C66-9352-4C25500B1AEF}"/>
              </a:ext>
            </a:extLst>
          </p:cNvPr>
          <p:cNvSpPr txBox="1"/>
          <p:nvPr/>
        </p:nvSpPr>
        <p:spPr>
          <a:xfrm>
            <a:off x="3705250" y="1457522"/>
            <a:ext cx="352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Μούχλα </a:t>
            </a:r>
            <a:r>
              <a:rPr lang="en-US" dirty="0" err="1"/>
              <a:t>Penicillinium</a:t>
            </a:r>
            <a:r>
              <a:rPr lang="en-US" dirty="0"/>
              <a:t> notatum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5F4CBB7-FF15-4A1B-ACDB-F09EA451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393" y="2069446"/>
            <a:ext cx="2557857" cy="135955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AD4AFF7-FAD3-436F-93AC-C5F98A73F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466" y="308042"/>
            <a:ext cx="2838807" cy="151881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4F39C84-8B97-4F0D-AFF6-217A683C2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33" y="4267200"/>
            <a:ext cx="2474766" cy="14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460" y="211016"/>
            <a:ext cx="790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Cambria" panose="02040503050406030204" pitchFamily="18" charset="0"/>
              </a:rPr>
              <a:t>Όξινος και βασικός χαρακτήρας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98559" y="1855232"/>
            <a:ext cx="6969495" cy="1353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2662" y="1485900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πρωτονίωση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470" y="3578104"/>
            <a:ext cx="22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οξύτητα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92470" y="4145102"/>
            <a:ext cx="6539727" cy="10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FF1C6E7-F954-4F64-85D2-A6C81B3A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7" y="355210"/>
            <a:ext cx="3211000" cy="235546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1F5BD9-90E4-472C-B28F-21AA6FFD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05" y="355210"/>
            <a:ext cx="3566794" cy="3276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D1911-2F48-40B3-ADFF-0B2871C1D242}"/>
              </a:ext>
            </a:extLst>
          </p:cNvPr>
          <p:cNvSpPr txBox="1"/>
          <p:nvPr/>
        </p:nvSpPr>
        <p:spPr>
          <a:xfrm>
            <a:off x="1502229" y="3429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1952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942A-48AD-4BE5-9BAF-9A33A5053E05}"/>
              </a:ext>
            </a:extLst>
          </p:cNvPr>
          <p:cNvSpPr txBox="1"/>
          <p:nvPr/>
        </p:nvSpPr>
        <p:spPr>
          <a:xfrm>
            <a:off x="6419462" y="390952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568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F29003C4-7229-4E7B-BA9F-5CB23844B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97" y="877078"/>
            <a:ext cx="2561148" cy="1305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27852-52A5-4AFF-8962-BED2C5066983}"/>
              </a:ext>
            </a:extLst>
          </p:cNvPr>
          <p:cNvSpPr txBox="1"/>
          <p:nvPr/>
        </p:nvSpPr>
        <p:spPr>
          <a:xfrm>
            <a:off x="1999257" y="230466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2006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C6DA77-17AF-478C-BA07-36ACF26C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382" y="2405056"/>
            <a:ext cx="3032361" cy="204788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76DF5B-69A0-44EF-BB1B-63CD6350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382" y="4573489"/>
            <a:ext cx="3238304" cy="2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72CB94-047B-4C8C-97D1-D95F29D0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40" y="2295331"/>
            <a:ext cx="9727406" cy="1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8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022" y="1345224"/>
            <a:ext cx="4343065" cy="74780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87" y="2822331"/>
            <a:ext cx="7053736" cy="777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3438" y="476250"/>
            <a:ext cx="351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/>
                <a:cs typeface="Cambria"/>
              </a:rPr>
              <a:t>Μετάθεση</a:t>
            </a:r>
            <a:r>
              <a:rPr lang="en-US" sz="2400" dirty="0">
                <a:latin typeface="Cambria"/>
                <a:cs typeface="Cambria"/>
              </a:rPr>
              <a:t> Hofmann</a:t>
            </a:r>
            <a:r>
              <a:rPr lang="el-GR" sz="2400" dirty="0">
                <a:latin typeface="Cambria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15482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23" y="329735"/>
            <a:ext cx="3766800" cy="78246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23" y="1342779"/>
            <a:ext cx="3483000" cy="86653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123" y="2539950"/>
            <a:ext cx="3637800" cy="8988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356" y="3682045"/>
            <a:ext cx="3230336" cy="118451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623" y="5177643"/>
            <a:ext cx="3637800" cy="82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8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e 1984 Bhopal Disaster in India — A Message for Industrialists | by Kayla  Anderson | Air Pollution Around the World | Medium">
            <a:extLst>
              <a:ext uri="{FF2B5EF4-FFF2-40B4-BE49-F238E27FC236}">
                <a16:creationId xmlns:a16="http://schemas.microsoft.com/office/drawing/2014/main" id="{577B1D71-A6C1-4A3E-BD87-9D1E7D6256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2" name="Picture 4" descr="The 1984 Bhopal Disaster in India — A Message for Industrialists | by Kayla  Anderson | Air Pollution Around the World | Medium">
            <a:extLst>
              <a:ext uri="{FF2B5EF4-FFF2-40B4-BE49-F238E27FC236}">
                <a16:creationId xmlns:a16="http://schemas.microsoft.com/office/drawing/2014/main" id="{B40F2A04-686A-4F85-9827-B0C14A9F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214507"/>
            <a:ext cx="6486104" cy="44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hopal | India | Britannica">
            <a:extLst>
              <a:ext uri="{FF2B5EF4-FFF2-40B4-BE49-F238E27FC236}">
                <a16:creationId xmlns:a16="http://schemas.microsoft.com/office/drawing/2014/main" id="{62092C60-E713-4EC8-82A9-6B6DE165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51" y="214507"/>
            <a:ext cx="5287960" cy="352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A0604A-64A4-4A24-AF16-97CC617583B0}"/>
              </a:ext>
            </a:extLst>
          </p:cNvPr>
          <p:cNvSpPr txBox="1"/>
          <p:nvPr/>
        </p:nvSpPr>
        <p:spPr>
          <a:xfrm>
            <a:off x="643812" y="4945224"/>
            <a:ext cx="10552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 Δεκέμβρη 1984, διέφυγαν 40 </a:t>
            </a:r>
            <a:r>
              <a:rPr lang="el-GR" dirty="0" err="1"/>
              <a:t>τόννοι</a:t>
            </a:r>
            <a:r>
              <a:rPr lang="el-GR" dirty="0"/>
              <a:t> </a:t>
            </a:r>
            <a:r>
              <a:rPr lang="el-GR" dirty="0" err="1"/>
              <a:t>ισοκυανικού</a:t>
            </a:r>
            <a:r>
              <a:rPr lang="el-GR" dirty="0"/>
              <a:t> </a:t>
            </a:r>
            <a:r>
              <a:rPr lang="el-GR" dirty="0" err="1"/>
              <a:t>μεθυλεστέρα</a:t>
            </a:r>
            <a:r>
              <a:rPr lang="el-GR" dirty="0"/>
              <a:t> από το εργοστάσιο της </a:t>
            </a:r>
            <a:r>
              <a:rPr lang="en-US" dirty="0"/>
              <a:t>Union Carbide </a:t>
            </a:r>
            <a:r>
              <a:rPr lang="el-GR" dirty="0"/>
              <a:t>στη Πόλη </a:t>
            </a:r>
            <a:r>
              <a:rPr lang="el-GR" dirty="0" err="1"/>
              <a:t>Μπομπαλ</a:t>
            </a:r>
            <a:r>
              <a:rPr lang="el-GR" dirty="0"/>
              <a:t> της Ινδίας. 3800 άνθρωποι πέθαναν αμέσως, περίπου 20000 ήταν οι θάνατοι. 470 </a:t>
            </a:r>
            <a:r>
              <a:rPr lang="el-GR" dirty="0" err="1"/>
              <a:t>εκάτομύρια</a:t>
            </a:r>
            <a:r>
              <a:rPr lang="el-GR" dirty="0"/>
              <a:t> ήταν το πρόστιμο της εταιρείας….Τουλάχιστον 120000 άνθρωποι υποφέρουν και σήμερα από τις επιπτώσεις του φονικού αερίου.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887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895" y="265955"/>
            <a:ext cx="326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Cambria"/>
                <a:cs typeface="Cambria"/>
              </a:rPr>
              <a:t>Νιτρίλια</a:t>
            </a:r>
            <a:endParaRPr lang="en-US" sz="3200" dirty="0">
              <a:latin typeface="Cambria"/>
              <a:cs typeface="Cambria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5DF6E88-4617-40CD-BB94-11263D12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6" y="160997"/>
            <a:ext cx="2506474" cy="653600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3574459-B738-439D-8847-EEE6BA12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89" y="2102266"/>
            <a:ext cx="6657379" cy="20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8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C7C27A-5533-45C5-974A-275D5A9F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28" y="2435290"/>
            <a:ext cx="8503494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23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45" y="2618403"/>
            <a:ext cx="7909449" cy="119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991" y="1069521"/>
            <a:ext cx="231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/>
                <a:cs typeface="Cambria"/>
              </a:rPr>
              <a:t>Υδρόλυση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35715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5FF536B-DA05-4AC4-BB69-D028F34A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36" y="1873231"/>
            <a:ext cx="7653346" cy="2046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823E4-BF2D-4B4F-BEDE-C79EB86A1B3E}"/>
              </a:ext>
            </a:extLst>
          </p:cNvPr>
          <p:cNvSpPr txBox="1"/>
          <p:nvPr/>
        </p:nvSpPr>
        <p:spPr>
          <a:xfrm>
            <a:off x="937500" y="2496717"/>
            <a:ext cx="112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όξινες</a:t>
            </a:r>
          </a:p>
          <a:p>
            <a:r>
              <a:rPr lang="el-GR" dirty="0">
                <a:latin typeface="Cambria"/>
                <a:cs typeface="Cambria"/>
              </a:rPr>
              <a:t>συνθήκες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9641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2695575"/>
            <a:ext cx="1657350" cy="785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125" y="3571875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Ακετ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υλο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χλωρίδιο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613" y="2679234"/>
            <a:ext cx="1951662" cy="801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6225" y="357187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Πεντανο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υλο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φθορίδιο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2199287"/>
            <a:ext cx="1569900" cy="1281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9975" y="3579257"/>
            <a:ext cx="402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Κυκλοεξανο</a:t>
            </a:r>
            <a:r>
              <a:rPr lang="el-GR" dirty="0" err="1">
                <a:solidFill>
                  <a:srgbClr val="FF0000"/>
                </a:solidFill>
                <a:latin typeface="Cambria" panose="02040503050406030204" pitchFamily="18" charset="0"/>
              </a:rPr>
              <a:t>καρβονυλο</a:t>
            </a:r>
            <a:r>
              <a:rPr lang="el-GR" dirty="0">
                <a:latin typeface="Cambria" panose="02040503050406030204" pitchFamily="18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</a:rPr>
              <a:t>φθορίδιο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561975"/>
            <a:ext cx="485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err="1">
                <a:latin typeface="Cambria" panose="02040503050406030204" pitchFamily="18" charset="0"/>
              </a:rPr>
              <a:t>Ακυλο</a:t>
            </a:r>
            <a:r>
              <a:rPr lang="el-GR" sz="4400" dirty="0">
                <a:latin typeface="Cambria" panose="02040503050406030204" pitchFamily="18" charset="0"/>
              </a:rPr>
              <a:t> αλογονίδια</a:t>
            </a:r>
          </a:p>
        </p:txBody>
      </p:sp>
    </p:spTree>
    <p:extLst>
      <p:ext uri="{BB962C8B-B14F-4D97-AF65-F5344CB8AC3E}">
        <p14:creationId xmlns:p14="http://schemas.microsoft.com/office/powerpoint/2010/main" val="3924541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FEADA6C-7BB0-46C6-8E2B-E7ECDA2B0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03" y="1991690"/>
            <a:ext cx="7628422" cy="2240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CBA27-8E73-40CC-94A0-18F25D7CEBF4}"/>
              </a:ext>
            </a:extLst>
          </p:cNvPr>
          <p:cNvSpPr txBox="1"/>
          <p:nvPr/>
        </p:nvSpPr>
        <p:spPr>
          <a:xfrm>
            <a:off x="819118" y="2737337"/>
            <a:ext cx="15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Βασικές</a:t>
            </a:r>
          </a:p>
          <a:p>
            <a:r>
              <a:rPr lang="el-GR" dirty="0">
                <a:latin typeface="Cambria"/>
                <a:cs typeface="Cambria"/>
              </a:rPr>
              <a:t>συνθήκες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26662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463" y="933062"/>
            <a:ext cx="8325255" cy="110093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61" y="3582908"/>
            <a:ext cx="5962111" cy="12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4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5" y="955649"/>
            <a:ext cx="6762184" cy="109796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289" y="955649"/>
            <a:ext cx="3335100" cy="182757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85" y="4711081"/>
            <a:ext cx="6823786" cy="12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9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16" y="2708032"/>
            <a:ext cx="7100730" cy="97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751820"/>
            <a:ext cx="6342859" cy="10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475" y="228600"/>
            <a:ext cx="441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Προσθήκη-απόσπαση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351373"/>
            <a:ext cx="9800244" cy="3091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4438" y="1023938"/>
            <a:ext cx="336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Δεν χρειάζονται</a:t>
            </a:r>
          </a:p>
          <a:p>
            <a:r>
              <a:rPr lang="el-GR" dirty="0"/>
              <a:t>καταλύτες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7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25" y="457200"/>
            <a:ext cx="421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</a:rPr>
              <a:t>υδρόλυση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4" y="1175564"/>
            <a:ext cx="7306275" cy="117711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15" y="3609975"/>
            <a:ext cx="9891736" cy="15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16" y="1295400"/>
            <a:ext cx="6549009" cy="13394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942" y="4152900"/>
            <a:ext cx="8523434" cy="958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975" y="400050"/>
            <a:ext cx="4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Αντίδραση με αλκοόλες</a:t>
            </a:r>
          </a:p>
        </p:txBody>
      </p:sp>
    </p:spTree>
    <p:extLst>
      <p:ext uri="{BB962C8B-B14F-4D97-AF65-F5344CB8AC3E}">
        <p14:creationId xmlns:p14="http://schemas.microsoft.com/office/powerpoint/2010/main" val="377011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06" y="571500"/>
            <a:ext cx="7498619" cy="191209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699" y="3395662"/>
            <a:ext cx="7928831" cy="1050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875" y="8913"/>
            <a:ext cx="4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Αντίδραση με </a:t>
            </a:r>
            <a:r>
              <a:rPr lang="el-GR" sz="2400" dirty="0" err="1">
                <a:latin typeface="Cambria" panose="02040503050406030204" pitchFamily="18" charset="0"/>
              </a:rPr>
              <a:t>αμίνες</a:t>
            </a:r>
            <a:endParaRPr lang="el-G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8612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</TotalTime>
  <Words>297</Words>
  <Application>Microsoft Macintosh PowerPoint</Application>
  <PresentationFormat>Ευρεία οθόνη</PresentationFormat>
  <Paragraphs>98</Paragraphs>
  <Slides>53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Arial</vt:lpstr>
      <vt:lpstr>Cambria</vt:lpstr>
      <vt:lpstr>Century Gothic</vt:lpstr>
      <vt:lpstr>Wingdings 3</vt:lpstr>
      <vt:lpstr>Κομμάτι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κηροί</vt:lpstr>
      <vt:lpstr>Λιπη, ελαια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LPH</dc:creator>
  <cp:lastModifiedBy>ΛΑΖΑΡΟΣ ΧΑΤΖΗΑΡΑΠΟΓΛΟΥ</cp:lastModifiedBy>
  <cp:revision>34</cp:revision>
  <dcterms:created xsi:type="dcterms:W3CDTF">2016-12-05T17:38:17Z</dcterms:created>
  <dcterms:modified xsi:type="dcterms:W3CDTF">2020-12-09T13:13:26Z</dcterms:modified>
</cp:coreProperties>
</file>