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6" r:id="rId2"/>
    <p:sldId id="299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258" r:id="rId12"/>
    <p:sldId id="327" r:id="rId13"/>
    <p:sldId id="328" r:id="rId14"/>
    <p:sldId id="329" r:id="rId15"/>
    <p:sldId id="330" r:id="rId16"/>
    <p:sldId id="331" r:id="rId17"/>
    <p:sldId id="288" r:id="rId18"/>
    <p:sldId id="289" r:id="rId19"/>
    <p:sldId id="291" r:id="rId20"/>
    <p:sldId id="332" r:id="rId21"/>
    <p:sldId id="333" r:id="rId22"/>
    <p:sldId id="334" r:id="rId23"/>
    <p:sldId id="335" r:id="rId24"/>
    <p:sldId id="336" r:id="rId25"/>
    <p:sldId id="337" r:id="rId26"/>
    <p:sldId id="309" r:id="rId27"/>
    <p:sldId id="338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39" r:id="rId36"/>
    <p:sldId id="351" r:id="rId37"/>
    <p:sldId id="352" r:id="rId38"/>
    <p:sldId id="353" r:id="rId39"/>
    <p:sldId id="347" r:id="rId40"/>
    <p:sldId id="348" r:id="rId41"/>
    <p:sldId id="273" r:id="rId42"/>
    <p:sldId id="349" r:id="rId43"/>
    <p:sldId id="350" r:id="rId44"/>
    <p:sldId id="274" r:id="rId45"/>
    <p:sldId id="275" r:id="rId46"/>
    <p:sldId id="277" r:id="rId47"/>
    <p:sldId id="278" r:id="rId48"/>
    <p:sldId id="279" r:id="rId49"/>
    <p:sldId id="280" r:id="rId50"/>
    <p:sldId id="284" r:id="rId51"/>
    <p:sldId id="285" r:id="rId52"/>
    <p:sldId id="286" r:id="rId53"/>
    <p:sldId id="287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10" r:id="rId71"/>
    <p:sldId id="311" r:id="rId72"/>
    <p:sldId id="312" r:id="rId73"/>
    <p:sldId id="313" r:id="rId74"/>
    <p:sldId id="314" r:id="rId75"/>
    <p:sldId id="315" r:id="rId76"/>
    <p:sldId id="316" r:id="rId77"/>
    <p:sldId id="317" r:id="rId78"/>
    <p:sldId id="318" r:id="rId7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DFA444-30A2-425A-90EB-906CF0950F22}">
          <p14:sldIdLst>
            <p14:sldId id="256"/>
            <p14:sldId id="299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258"/>
            <p14:sldId id="327"/>
            <p14:sldId id="328"/>
            <p14:sldId id="329"/>
            <p14:sldId id="330"/>
            <p14:sldId id="331"/>
            <p14:sldId id="288"/>
            <p14:sldId id="289"/>
            <p14:sldId id="291"/>
            <p14:sldId id="332"/>
            <p14:sldId id="333"/>
            <p14:sldId id="334"/>
            <p14:sldId id="335"/>
            <p14:sldId id="336"/>
            <p14:sldId id="337"/>
            <p14:sldId id="309"/>
            <p14:sldId id="338"/>
            <p14:sldId id="340"/>
            <p14:sldId id="341"/>
            <p14:sldId id="342"/>
            <p14:sldId id="343"/>
            <p14:sldId id="344"/>
            <p14:sldId id="345"/>
            <p14:sldId id="346"/>
            <p14:sldId id="339"/>
            <p14:sldId id="351"/>
            <p14:sldId id="352"/>
            <p14:sldId id="353"/>
            <p14:sldId id="347"/>
            <p14:sldId id="348"/>
            <p14:sldId id="273"/>
            <p14:sldId id="349"/>
            <p14:sldId id="350"/>
            <p14:sldId id="274"/>
            <p14:sldId id="275"/>
            <p14:sldId id="277"/>
            <p14:sldId id="278"/>
            <p14:sldId id="279"/>
            <p14:sldId id="280"/>
            <p14:sldId id="284"/>
            <p14:sldId id="285"/>
            <p14:sldId id="286"/>
            <p14:sldId id="287"/>
            <p14:sldId id="292"/>
            <p14:sldId id="293"/>
            <p14:sldId id="294"/>
            <p14:sldId id="295"/>
            <p14:sldId id="296"/>
            <p14:sldId id="297"/>
            <p14:sldId id="298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B92D14"/>
    <a:srgbClr val="35759D"/>
    <a:srgbClr val="35B19D"/>
    <a:srgbClr val="000000"/>
    <a:srgbClr val="E8E8E8"/>
    <a:srgbClr val="1E1E2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5707" autoAdjust="0"/>
  </p:normalViewPr>
  <p:slideViewPr>
    <p:cSldViewPr>
      <p:cViewPr varScale="1">
        <p:scale>
          <a:sx n="64" d="100"/>
          <a:sy n="64" d="100"/>
        </p:scale>
        <p:origin x="6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2EE759-B0EE-6745-AEA0-E79E6620A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DF609-862E-F246-BF2C-AE11E784CB54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noProof="0"/>
              <a:t>Κάντε κλικ για να επεξεργαστείτε τον τίτλο υποδείγματος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noProof="0"/>
              <a:t>Κάντε κλικ για να επεξεργαστείτε τον υπότιτλο του υποδείγματος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1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6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404737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4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53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47938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81413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5938838" y="2019300"/>
            <a:ext cx="2895600" cy="4762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l-GR" sz="2200" dirty="0"/>
              <a:t>Λ. Χατζηαράπογλου</a:t>
            </a:r>
            <a:endParaRPr lang="ru-RU" sz="2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aseline="30000" dirty="0"/>
              <a:t>13</a:t>
            </a:r>
            <a:r>
              <a:rPr lang="en-US" dirty="0"/>
              <a:t>C </a:t>
            </a:r>
            <a:r>
              <a:rPr lang="el-GR" dirty="0"/>
              <a:t>Φασματοσκοπία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C47AB6-CF35-AD90-95A6-843E8B53859C}"/>
              </a:ext>
            </a:extLst>
          </p:cNvPr>
          <p:cNvSpPr txBox="1"/>
          <p:nvPr/>
        </p:nvSpPr>
        <p:spPr>
          <a:xfrm>
            <a:off x="2771800" y="3140968"/>
            <a:ext cx="2920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</a:t>
            </a:r>
            <a:r>
              <a:rPr lang="en-US" dirty="0"/>
              <a:t>C    </a:t>
            </a:r>
            <a:r>
              <a:rPr lang="en-US" i="1" baseline="30000" dirty="0"/>
              <a:t>1</a:t>
            </a:r>
            <a:r>
              <a:rPr lang="en-US" i="1" dirty="0"/>
              <a:t>J </a:t>
            </a:r>
            <a:r>
              <a:rPr lang="en-US" dirty="0"/>
              <a:t>100-250 Hz</a:t>
            </a:r>
          </a:p>
          <a:p>
            <a:r>
              <a:rPr lang="en-US" baseline="30000" dirty="0"/>
              <a:t>1</a:t>
            </a:r>
            <a:r>
              <a:rPr lang="en-US" dirty="0"/>
              <a:t>H       </a:t>
            </a:r>
            <a:r>
              <a:rPr lang="en-US" i="1" baseline="30000" dirty="0"/>
              <a:t>3</a:t>
            </a:r>
            <a:r>
              <a:rPr lang="en-US" i="1" dirty="0"/>
              <a:t>J</a:t>
            </a:r>
            <a:r>
              <a:rPr lang="en-US" dirty="0"/>
              <a:t> 1-20 Hz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46021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0DEB5-B6FB-73CD-8AAF-FACF546ED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373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DE940-4CE5-6FAF-096A-DC011CDC6C3A}"/>
              </a:ext>
            </a:extLst>
          </p:cNvPr>
          <p:cNvSpPr txBox="1"/>
          <p:nvPr/>
        </p:nvSpPr>
        <p:spPr>
          <a:xfrm>
            <a:off x="395536" y="148478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Συζευγμένο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E09D5A-B60B-3B1F-2E8E-B1F194EFAD0F}"/>
              </a:ext>
            </a:extLst>
          </p:cNvPr>
          <p:cNvSpPr txBox="1"/>
          <p:nvPr/>
        </p:nvSpPr>
        <p:spPr>
          <a:xfrm>
            <a:off x="2452733" y="3711756"/>
            <a:ext cx="1634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rgbClr val="FF0000"/>
                </a:solidFill>
              </a:rPr>
              <a:t>Ασύζευκτο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34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BFBDA-4208-7D36-CFB1-CCE5D6D76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8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0DA5A-E92E-191B-B198-50C63A8A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32656"/>
            <a:ext cx="7315200" cy="71596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NOE (Nuclear </a:t>
            </a:r>
            <a:r>
              <a:rPr lang="en-US" sz="2800" dirty="0" err="1">
                <a:solidFill>
                  <a:schemeClr val="bg1"/>
                </a:solidFill>
              </a:rPr>
              <a:t>Overhauser</a:t>
            </a:r>
            <a:r>
              <a:rPr lang="en-US" sz="2800" dirty="0">
                <a:solidFill>
                  <a:schemeClr val="bg1"/>
                </a:solidFill>
              </a:rPr>
              <a:t> Effect)</a:t>
            </a:r>
            <a:endParaRPr lang="el-GR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BE37C-6554-ED41-B1FB-4AEFF3E82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386" y="1916832"/>
            <a:ext cx="2569580" cy="1052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70A7C-EEB6-691A-98E5-0AC813DC2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67" y="3573016"/>
            <a:ext cx="3078866" cy="845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4C7406-43A5-9AA2-01CF-B685E1F728AD}"/>
              </a:ext>
            </a:extLst>
          </p:cNvPr>
          <p:cNvSpPr txBox="1"/>
          <p:nvPr/>
        </p:nvSpPr>
        <p:spPr>
          <a:xfrm>
            <a:off x="525252" y="3607499"/>
            <a:ext cx="1733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</a:t>
            </a:r>
            <a:r>
              <a:rPr lang="en-US" dirty="0"/>
              <a:t>C </a:t>
            </a:r>
            <a:r>
              <a:rPr lang="el-GR" dirty="0"/>
              <a:t>σήματα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8B517-4E4C-B114-FD4D-7E0BEA4540F5}"/>
              </a:ext>
            </a:extLst>
          </p:cNvPr>
          <p:cNvSpPr txBox="1"/>
          <p:nvPr/>
        </p:nvSpPr>
        <p:spPr>
          <a:xfrm>
            <a:off x="5292080" y="5733256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Αύξηση </a:t>
            </a:r>
            <a:r>
              <a:rPr lang="el-GR" dirty="0" err="1"/>
              <a:t>ευασθησίας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722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79491-28D3-33B3-3A6A-37CC8ABD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060848"/>
            <a:ext cx="2754775" cy="690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7B768-FB47-F4FA-3FAC-8162C9ECC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716" y="4941168"/>
            <a:ext cx="3032567" cy="7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8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081A2-3E61-D966-EAF2-11E8A214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420888"/>
            <a:ext cx="4120587" cy="29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7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A5637-97EE-FFD6-5A41-69FFC65E020C}"/>
              </a:ext>
            </a:extLst>
          </p:cNvPr>
          <p:cNvSpPr txBox="1"/>
          <p:nvPr/>
        </p:nvSpPr>
        <p:spPr>
          <a:xfrm>
            <a:off x="554159" y="548680"/>
            <a:ext cx="4047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Ολοκλήρωση </a:t>
            </a:r>
            <a:r>
              <a:rPr lang="el-GR" baseline="30000" dirty="0">
                <a:solidFill>
                  <a:schemeClr val="bg1"/>
                </a:solidFill>
              </a:rPr>
              <a:t>13</a:t>
            </a:r>
            <a:r>
              <a:rPr lang="en-US" dirty="0">
                <a:solidFill>
                  <a:schemeClr val="bg1"/>
                </a:solidFill>
              </a:rPr>
              <a:t>C </a:t>
            </a:r>
            <a:r>
              <a:rPr lang="el-GR" dirty="0">
                <a:solidFill>
                  <a:schemeClr val="bg1"/>
                </a:solidFill>
              </a:rPr>
              <a:t>Κορυφών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00E2B-B922-333E-6FE2-C428C5B1F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159096"/>
            <a:ext cx="5301205" cy="415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9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D4CA48-DCAD-2180-AA01-529F465B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784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EE5E2-8CFD-7A71-109D-3B9D8EB7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1828800" cy="16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8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60E7F-D8EC-3B5B-1BB4-7B6A3E002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8" y="1988840"/>
            <a:ext cx="914400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7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77CD4-AF0E-84D6-DF9A-650DE24F7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7560840" cy="4509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30AA7-7206-C381-4DDA-4EE538BE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1942295"/>
            <a:ext cx="1499479" cy="1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CBCABF-4F27-B4FC-C2BA-ABC47EE3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52936"/>
            <a:ext cx="7494428" cy="28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09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89C38-34A3-E58E-FF40-84C5D693C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72815"/>
            <a:ext cx="6667018" cy="50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32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7C6EC-3B4A-BDDD-9212-AB25060EE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08920"/>
            <a:ext cx="7153154" cy="32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62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C0941D-2C53-7A74-9E4A-3ED566BF6F06}"/>
              </a:ext>
            </a:extLst>
          </p:cNvPr>
          <p:cNvSpPr txBox="1"/>
          <p:nvPr/>
        </p:nvSpPr>
        <p:spPr>
          <a:xfrm>
            <a:off x="18255" y="47667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Off-resonance decoupling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985C7-8FDB-AF80-C957-9821BA91D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2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840C3-28D5-12A3-93AD-B749C385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7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D9427-DB63-2A14-45E1-D8068F679420}"/>
              </a:ext>
            </a:extLst>
          </p:cNvPr>
          <p:cNvSpPr txBox="1"/>
          <p:nvPr/>
        </p:nvSpPr>
        <p:spPr>
          <a:xfrm>
            <a:off x="107504" y="620688"/>
            <a:ext cx="844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DEPT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Distortionless</a:t>
            </a:r>
            <a:r>
              <a:rPr lang="en-US" dirty="0">
                <a:solidFill>
                  <a:schemeClr val="bg1"/>
                </a:solidFill>
              </a:rPr>
              <a:t> Enhancement by Polarization Transfer)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FF560-9D6C-6E37-1FCC-F96AE797C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764" y="2612366"/>
            <a:ext cx="4722471" cy="16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89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4FA27-2C20-EC48-D400-9C497F42F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60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C828C-D7BA-5642-2BC0-90470876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3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02168-6014-7B13-2C61-E04EC06F1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2" y="1700808"/>
            <a:ext cx="9144000" cy="48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12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7D903-B54B-70DC-3614-9AF902D03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51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6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9D854-3E55-C081-09AB-C8DAF21E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02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9AA4C-653A-AC18-8096-A4E77845D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91B92-B075-9FD1-F88A-D41243A6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8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23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DA971-147A-E6FC-55CE-0421F59FC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531" y="2408207"/>
            <a:ext cx="2314937" cy="20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84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FC647-4E5E-4AFF-DC0F-6113CE51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45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44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BDC52-EB35-2E83-2A25-E7623AED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" y="2780928"/>
            <a:ext cx="9144000" cy="21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9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A53C9-829E-B691-7755-25CD91EB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5085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E0E8B-BF0A-1846-223B-095CECCE4B29}"/>
              </a:ext>
            </a:extLst>
          </p:cNvPr>
          <p:cNvSpPr txBox="1"/>
          <p:nvPr/>
        </p:nvSpPr>
        <p:spPr>
          <a:xfrm>
            <a:off x="970709" y="620688"/>
            <a:ext cx="250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Διχλωροβενζόλιο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04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C71932-5E13-5C37-2D10-B5B4AEFB5E7D}"/>
              </a:ext>
            </a:extLst>
          </p:cNvPr>
          <p:cNvSpPr txBox="1"/>
          <p:nvPr/>
        </p:nvSpPr>
        <p:spPr>
          <a:xfrm>
            <a:off x="395536" y="764704"/>
            <a:ext cx="636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Ετεροπυρηνική</a:t>
            </a:r>
            <a:r>
              <a:rPr lang="el-GR" dirty="0">
                <a:solidFill>
                  <a:schemeClr val="bg1"/>
                </a:solidFill>
              </a:rPr>
              <a:t> Σύζευξη </a:t>
            </a:r>
            <a:r>
              <a:rPr lang="el-GR" dirty="0" err="1">
                <a:solidFill>
                  <a:schemeClr val="bg1"/>
                </a:solidFill>
              </a:rPr>
              <a:t>Ανθρακα-Δευτερίου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885D2-4E65-B4CD-F8E9-7835A12B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17" y="1916831"/>
            <a:ext cx="4953965" cy="4941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A22B3-1BBC-D387-E15B-95CE6F93C047}"/>
              </a:ext>
            </a:extLst>
          </p:cNvPr>
          <p:cNvSpPr txBox="1"/>
          <p:nvPr/>
        </p:nvSpPr>
        <p:spPr>
          <a:xfrm>
            <a:off x="2267744" y="3429000"/>
            <a:ext cx="1134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ένταση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:1:1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067DA-A92B-C1AE-5672-B3DFC0D75CAE}"/>
              </a:ext>
            </a:extLst>
          </p:cNvPr>
          <p:cNvSpPr txBox="1"/>
          <p:nvPr/>
        </p:nvSpPr>
        <p:spPr>
          <a:xfrm>
            <a:off x="107504" y="4387415"/>
            <a:ext cx="1827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 spin=1</a:t>
            </a:r>
          </a:p>
          <a:p>
            <a:r>
              <a:rPr lang="en-US" dirty="0"/>
              <a:t>Spins -1 0 1</a:t>
            </a:r>
          </a:p>
          <a:p>
            <a:r>
              <a:rPr lang="en-US" i="1" dirty="0"/>
              <a:t>J</a:t>
            </a:r>
            <a:r>
              <a:rPr lang="en-US" dirty="0"/>
              <a:t> = 45 Hz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1243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8C61B-1BC4-9839-5E6A-9323BA26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08920"/>
            <a:ext cx="6373576" cy="280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04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DF49B-9C10-33FF-B1A4-B43E40AA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99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6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9DD25-D620-EF04-4540-E88DD522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0" y="2276872"/>
            <a:ext cx="897351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79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AF626F-D068-D72D-F701-8D669AC9E8B1}"/>
              </a:ext>
            </a:extLst>
          </p:cNvPr>
          <p:cNvSpPr txBox="1"/>
          <p:nvPr/>
        </p:nvSpPr>
        <p:spPr>
          <a:xfrm>
            <a:off x="860382" y="548680"/>
            <a:ext cx="600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Ετεροπυρηνική</a:t>
            </a:r>
            <a:r>
              <a:rPr lang="el-GR" dirty="0">
                <a:solidFill>
                  <a:schemeClr val="bg1"/>
                </a:solidFill>
              </a:rPr>
              <a:t> Σύζευξη </a:t>
            </a:r>
            <a:r>
              <a:rPr lang="el-GR" dirty="0" err="1">
                <a:solidFill>
                  <a:schemeClr val="bg1"/>
                </a:solidFill>
              </a:rPr>
              <a:t>Ανθρακα</a:t>
            </a:r>
            <a:r>
              <a:rPr lang="el-GR" dirty="0">
                <a:solidFill>
                  <a:schemeClr val="bg1"/>
                </a:solidFill>
              </a:rPr>
              <a:t>-Φθορίου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4A55B-5B92-6A07-8CCC-5001DE12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888"/>
            <a:ext cx="9144000" cy="368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3A06C-3AEF-82D0-5F06-427C1D87EC7F}"/>
              </a:ext>
            </a:extLst>
          </p:cNvPr>
          <p:cNvSpPr txBox="1"/>
          <p:nvPr/>
        </p:nvSpPr>
        <p:spPr>
          <a:xfrm>
            <a:off x="5364088" y="1987417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 = 368 Hz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41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511C8-5946-EB79-551B-FA7A449B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3" y="1267228"/>
            <a:ext cx="9144000" cy="55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32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DA0D0-E431-4548-97CA-1990922EF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2936"/>
            <a:ext cx="9144000" cy="36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4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24004-FA7A-9FD2-8992-CFFD2872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896"/>
            <a:ext cx="9144000" cy="39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08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7C4A32-0EF4-B87A-E417-4451414D5120}"/>
              </a:ext>
            </a:extLst>
          </p:cNvPr>
          <p:cNvSpPr txBox="1"/>
          <p:nvPr/>
        </p:nvSpPr>
        <p:spPr>
          <a:xfrm>
            <a:off x="755576" y="548680"/>
            <a:ext cx="6400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Ετεροπυρηνική</a:t>
            </a:r>
            <a:r>
              <a:rPr lang="el-GR" dirty="0">
                <a:solidFill>
                  <a:schemeClr val="bg1"/>
                </a:solidFill>
              </a:rPr>
              <a:t> Σύζευξη </a:t>
            </a:r>
            <a:r>
              <a:rPr lang="el-GR" dirty="0" err="1">
                <a:solidFill>
                  <a:schemeClr val="bg1"/>
                </a:solidFill>
              </a:rPr>
              <a:t>Ανθρακα</a:t>
            </a:r>
            <a:r>
              <a:rPr lang="el-GR" dirty="0">
                <a:solidFill>
                  <a:schemeClr val="bg1"/>
                </a:solidFill>
              </a:rPr>
              <a:t>-Φώσφορου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C26F4-1041-5091-9B89-23EC6C45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4960"/>
            <a:ext cx="9144000" cy="39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01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215A1-C05A-483D-DA9E-08EAE067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9144000" cy="38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7E368F-C78F-D7C8-D22B-9FAA69B6B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992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66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1DB3D-B9D9-9E6C-E4F8-5D2DA61BE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71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16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40285-AA61-04E0-9ECA-019D58B1F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30" y="1844824"/>
            <a:ext cx="5879939" cy="48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78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CE7AA-B976-58ED-2DCC-5C8D8595A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30" y="1556792"/>
            <a:ext cx="5879939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837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5D629-4DC0-871E-36F4-FFB2C523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492896"/>
            <a:ext cx="5440101" cy="26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27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8976E-7B4E-8C20-4C1A-C4ECA26CA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524" y="2396705"/>
            <a:ext cx="5416952" cy="20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7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9B5C7-59DE-6FAB-4CE3-8585A941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235" y="2848154"/>
            <a:ext cx="4421529" cy="11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0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96FF9-9E4F-249C-F56F-9FA4932D0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76872"/>
            <a:ext cx="5764192" cy="4581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DBCDF-2E7B-F3F2-9748-549EC440257C}"/>
              </a:ext>
            </a:extLst>
          </p:cNvPr>
          <p:cNvSpPr txBox="1"/>
          <p:nvPr/>
        </p:nvSpPr>
        <p:spPr>
          <a:xfrm>
            <a:off x="1043608" y="404664"/>
            <a:ext cx="335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J-modulated Spin-echo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70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11973-9658-1586-64CD-7E093709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204864"/>
            <a:ext cx="5370653" cy="4088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2F925-41CB-4BFB-BE06-075E41F73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88840"/>
            <a:ext cx="1597306" cy="12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6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84A3B-0DB5-6662-50CF-420ACAA1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096792"/>
            <a:ext cx="5324354" cy="4761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A2378-0025-C9F0-181A-75E076BA4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096792"/>
            <a:ext cx="1597306" cy="1293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654CE-91F4-D070-903A-01656C8C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98" y="6453336"/>
            <a:ext cx="4375230" cy="2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12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593BC-C734-E668-4BBC-7EC464243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6012160" cy="5085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05C27-0FBC-A144-F365-B8A84B027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4876436"/>
            <a:ext cx="2462737" cy="17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1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2C4D5-E7CF-AA3A-0059-ACD2F21A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060848"/>
            <a:ext cx="5486400" cy="46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31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2401E-8D77-3EF1-506B-2EC9E192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678466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906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9678A-186C-66B9-1D15-F5F45A4D3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7" y="4538294"/>
            <a:ext cx="8218025" cy="228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00B26-C0E1-9791-D39C-A180B7F17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37755"/>
            <a:ext cx="1551008" cy="1581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DD624-7BD5-B30E-F117-C0A788146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04030"/>
            <a:ext cx="3264061" cy="3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6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A38DB-A3E8-647E-11B3-0536C336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4076628" cy="4332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64862-E468-643D-5DE8-E76D1B07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74" y="2204864"/>
            <a:ext cx="4090327" cy="441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43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5D25E-A7A1-1282-D168-6D80A421E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A241AC-D0D7-DE0B-E2EA-8A0596D5A624}"/>
              </a:ext>
            </a:extLst>
          </p:cNvPr>
          <p:cNvSpPr txBox="1"/>
          <p:nvPr/>
        </p:nvSpPr>
        <p:spPr>
          <a:xfrm>
            <a:off x="254402" y="6309320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HETCOR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4B9C2-A754-307D-E81C-959783B7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17" y="260648"/>
            <a:ext cx="1023687" cy="11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156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85E5A-DF57-1F77-3BFC-C0709A25D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9108504" cy="6732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E4B2D-3325-597F-9007-E0A871D1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-4665"/>
            <a:ext cx="837550" cy="972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8117B-EBF2-6E1A-8400-95B8636EA40D}"/>
              </a:ext>
            </a:extLst>
          </p:cNvPr>
          <p:cNvSpPr txBox="1"/>
          <p:nvPr/>
        </p:nvSpPr>
        <p:spPr>
          <a:xfrm>
            <a:off x="35496" y="6266790"/>
            <a:ext cx="3147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Long-range HETCOR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26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1B43B-00C9-6FF2-CC39-3D83B359D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" y="2564904"/>
            <a:ext cx="8889357" cy="33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905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DCD93-3534-3C7D-936C-BBD83DBFC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72816"/>
            <a:ext cx="6120680" cy="50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065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6D628-045B-90D6-1922-4874A0BC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56792"/>
            <a:ext cx="8856984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26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8EB27-0631-AC1C-FFAC-C7E5E3673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50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01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00B6C5-C911-9C0F-5C50-AF3B4FF9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276872"/>
            <a:ext cx="4117476" cy="369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78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66174-E0AD-F08D-70A7-285F87423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0809"/>
            <a:ext cx="870912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226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B9355-C014-96B8-6011-5C147BD6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44824"/>
            <a:ext cx="820891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04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6AEB4-7046-37C9-6D13-16E91302F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-3560"/>
            <a:ext cx="7560839" cy="6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10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80ED6-C0BE-F697-1494-7C53412C8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1208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62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BF2DC-5C30-A90B-D6AB-D01CFA17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899098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08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4D80E-379A-A89E-855F-1E812E26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08504" cy="67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32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F7371-6080-1D8C-CC8B-A5339EB8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931" y="404664"/>
            <a:ext cx="7315200" cy="715962"/>
          </a:xfrm>
        </p:spPr>
        <p:txBody>
          <a:bodyPr/>
          <a:lstStyle/>
          <a:p>
            <a:r>
              <a:rPr lang="el-GR" sz="2400" dirty="0">
                <a:solidFill>
                  <a:schemeClr val="bg1"/>
                </a:solidFill>
              </a:rPr>
              <a:t>Υπολογισμός </a:t>
            </a:r>
            <a:r>
              <a:rPr lang="el-GR" sz="2400" baseline="30000" dirty="0">
                <a:solidFill>
                  <a:schemeClr val="bg1"/>
                </a:solidFill>
              </a:rPr>
              <a:t>13</a:t>
            </a:r>
            <a:r>
              <a:rPr lang="en-US" sz="2400" dirty="0">
                <a:solidFill>
                  <a:schemeClr val="bg1"/>
                </a:solidFill>
              </a:rPr>
              <a:t>C </a:t>
            </a:r>
            <a:r>
              <a:rPr lang="el-GR" sz="2400" dirty="0">
                <a:solidFill>
                  <a:schemeClr val="bg1"/>
                </a:solidFill>
              </a:rPr>
              <a:t>Χημικών Μετατοπίσεων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3FC09-3503-47BB-ACD5-449E9A69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916832"/>
            <a:ext cx="4884516" cy="925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F4B19-A889-5BF3-38B8-3CCD36C94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1" y="3429000"/>
            <a:ext cx="7470456" cy="2904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CB0768-7637-18D2-06E2-EE391FE38396}"/>
              </a:ext>
            </a:extLst>
          </p:cNvPr>
          <p:cNvSpPr txBox="1"/>
          <p:nvPr/>
        </p:nvSpPr>
        <p:spPr>
          <a:xfrm>
            <a:off x="7869292" y="364502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137.6 ppm</a:t>
            </a:r>
            <a:endParaRPr lang="el-GR" sz="1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C20C1-0223-96B8-D4EF-376DA1DA37FD}"/>
              </a:ext>
            </a:extLst>
          </p:cNvPr>
          <p:cNvSpPr txBox="1"/>
          <p:nvPr/>
        </p:nvSpPr>
        <p:spPr>
          <a:xfrm>
            <a:off x="7891317" y="4149080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130.0 ppm</a:t>
            </a:r>
            <a:endParaRPr lang="el-GR" sz="1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C72EE1-AF60-0140-186A-DAD58BA430BD}"/>
              </a:ext>
            </a:extLst>
          </p:cNvPr>
          <p:cNvSpPr txBox="1"/>
          <p:nvPr/>
        </p:nvSpPr>
        <p:spPr>
          <a:xfrm>
            <a:off x="7901340" y="4989125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126.3 ppm</a:t>
            </a:r>
            <a:endParaRPr lang="el-GR" sz="1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03837-E716-E3BC-1F64-E928D2208608}"/>
              </a:ext>
            </a:extLst>
          </p:cNvPr>
          <p:cNvSpPr txBox="1"/>
          <p:nvPr/>
        </p:nvSpPr>
        <p:spPr>
          <a:xfrm>
            <a:off x="7901340" y="5448479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128.3 ppm</a:t>
            </a:r>
            <a:endParaRPr lang="el-GR" sz="1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67E2AA-95E4-A29E-5D62-6935C9B7C347}"/>
              </a:ext>
            </a:extLst>
          </p:cNvPr>
          <p:cNvSpPr txBox="1"/>
          <p:nvPr/>
        </p:nvSpPr>
        <p:spPr>
          <a:xfrm>
            <a:off x="7902946" y="3038972"/>
            <a:ext cx="1273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highlight>
                  <a:srgbClr val="FFFF00"/>
                </a:highlight>
              </a:rPr>
              <a:t>Μέτρηση</a:t>
            </a:r>
            <a:r>
              <a:rPr lang="en-US" sz="2000" dirty="0">
                <a:highlight>
                  <a:srgbClr val="FFFF00"/>
                </a:highlight>
              </a:rPr>
              <a:t>:</a:t>
            </a:r>
            <a:endParaRPr lang="el-GR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181728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9703E-92D3-C12D-7F9D-DF02106E3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708920"/>
            <a:ext cx="5154369" cy="1713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332A53-8B1C-EBDF-1C29-D3E87417287C}"/>
              </a:ext>
            </a:extLst>
          </p:cNvPr>
          <p:cNvSpPr txBox="1"/>
          <p:nvPr/>
        </p:nvSpPr>
        <p:spPr>
          <a:xfrm>
            <a:off x="827829" y="476672"/>
            <a:ext cx="7314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Διάκριση </a:t>
            </a:r>
            <a:r>
              <a:rPr lang="el-GR" dirty="0" err="1">
                <a:solidFill>
                  <a:schemeClr val="bg1"/>
                </a:solidFill>
              </a:rPr>
              <a:t>διυποκατεστημένων</a:t>
            </a:r>
            <a:r>
              <a:rPr lang="el-GR" dirty="0">
                <a:solidFill>
                  <a:schemeClr val="bg1"/>
                </a:solidFill>
              </a:rPr>
              <a:t> αρωματικών ενώσεων</a:t>
            </a:r>
          </a:p>
        </p:txBody>
      </p:sp>
    </p:spTree>
    <p:extLst>
      <p:ext uri="{BB962C8B-B14F-4D97-AF65-F5344CB8AC3E}">
        <p14:creationId xmlns:p14="http://schemas.microsoft.com/office/powerpoint/2010/main" val="2290571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142A12-07A6-0D2A-0738-92AEF69EBECC}"/>
              </a:ext>
            </a:extLst>
          </p:cNvPr>
          <p:cNvSpPr txBox="1"/>
          <p:nvPr/>
        </p:nvSpPr>
        <p:spPr>
          <a:xfrm>
            <a:off x="849666" y="692696"/>
            <a:ext cx="7444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HMQC (Heteronuclear Multiple Quantum Correlation)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C5FEA-A141-B3D9-5787-9578DF887348}"/>
              </a:ext>
            </a:extLst>
          </p:cNvPr>
          <p:cNvSpPr txBox="1"/>
          <p:nvPr/>
        </p:nvSpPr>
        <p:spPr>
          <a:xfrm flipH="1">
            <a:off x="2506626" y="3140968"/>
            <a:ext cx="4130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Ένα πείραμα </a:t>
            </a:r>
            <a:r>
              <a:rPr lang="en-US" dirty="0"/>
              <a:t>HETCOR </a:t>
            </a:r>
            <a:r>
              <a:rPr lang="el-GR" dirty="0"/>
              <a:t>βασίζεται στην ανίχνευση του άνθρακα ενώ ένα πείραμα </a:t>
            </a:r>
            <a:r>
              <a:rPr lang="en-US" dirty="0"/>
              <a:t>HMQC </a:t>
            </a:r>
            <a:r>
              <a:rPr lang="el-GR" dirty="0"/>
              <a:t>βασίζεται στην ανίχνευση υδρογόνου</a:t>
            </a:r>
          </a:p>
        </p:txBody>
      </p:sp>
    </p:spTree>
    <p:extLst>
      <p:ext uri="{BB962C8B-B14F-4D97-AF65-F5344CB8AC3E}">
        <p14:creationId xmlns:p14="http://schemas.microsoft.com/office/powerpoint/2010/main" val="33345362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2F73B-EE61-126F-37D7-6D25737B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" y="1628800"/>
            <a:ext cx="914136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15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A60E0-0DEE-6C21-E2B4-FB4D7177B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672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6428B1-8D49-DE1E-232D-D592B40120CE}"/>
              </a:ext>
            </a:extLst>
          </p:cNvPr>
          <p:cNvSpPr txBox="1"/>
          <p:nvPr/>
        </p:nvSpPr>
        <p:spPr>
          <a:xfrm>
            <a:off x="755576" y="692696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HMBC (Heteronuclear Multiple bond coherence)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A1D9B-8C1B-BF0D-6098-2D0EC4979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6984776" cy="496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07034E-4B0A-6CBF-78AC-272E0C207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2420888"/>
            <a:ext cx="1015077" cy="13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820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25DD7-CE48-FC07-8074-C077005CF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640960" cy="4567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1D13A-A288-6F6D-5AFB-21EFA41E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656057"/>
            <a:ext cx="2541799" cy="17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318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86B66-C818-3408-26CE-330D13920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640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69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BB9C66-1FFF-CC54-DBB8-C02698B4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876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204A4-E678-6608-9D50-C1BFA4A5A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3"/>
            <a:ext cx="8856984" cy="49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2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E8B675-C7B5-5CA0-490B-7311588C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780"/>
            <a:ext cx="9144000" cy="487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8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81697-D182-2CDB-D826-3A2EFB15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17529"/>
      </p:ext>
    </p:extLst>
  </p:cSld>
  <p:clrMapOvr>
    <a:masterClrMapping/>
  </p:clrMapOvr>
</p:sld>
</file>

<file path=ppt/theme/theme1.xml><?xml version="1.0" encoding="utf-8"?>
<a:theme xmlns:a="http://schemas.openxmlformats.org/drawingml/2006/main" name="molecular">
  <a:themeElements>
    <a:clrScheme name="">
      <a:dk1>
        <a:srgbClr val="5F5F5F"/>
      </a:dk1>
      <a:lt1>
        <a:srgbClr val="FFFFFF"/>
      </a:lt1>
      <a:dk2>
        <a:srgbClr val="5F5F5F"/>
      </a:dk2>
      <a:lt2>
        <a:srgbClr val="0B9300"/>
      </a:lt2>
      <a:accent1>
        <a:srgbClr val="03B300"/>
      </a:accent1>
      <a:accent2>
        <a:srgbClr val="12CA0F"/>
      </a:accent2>
      <a:accent3>
        <a:srgbClr val="FFFFFF"/>
      </a:accent3>
      <a:accent4>
        <a:srgbClr val="505050"/>
      </a:accent4>
      <a:accent5>
        <a:srgbClr val="AAD6AA"/>
      </a:accent5>
      <a:accent6>
        <a:srgbClr val="0FB70C"/>
      </a:accent6>
      <a:hlink>
        <a:srgbClr val="5FEF62"/>
      </a:hlink>
      <a:folHlink>
        <a:srgbClr val="D1D1D1"/>
      </a:folHlink>
    </a:clrScheme>
    <a:fontScheme name="powerpoint-template-24">
      <a:majorFont>
        <a:latin typeface="Microsoft Sans Serif"/>
        <a:ea typeface="ＭＳ Ｐゴシック"/>
        <a:cs typeface=""/>
      </a:majorFont>
      <a:minorFont>
        <a:latin typeface="Microsoft Sans Serif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molecular</Template>
  <TotalTime>444</TotalTime>
  <Words>124</Words>
  <Application>Microsoft Office PowerPoint</Application>
  <PresentationFormat>On-screen Show (4:3)</PresentationFormat>
  <Paragraphs>36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Arial</vt:lpstr>
      <vt:lpstr>Microsoft Sans Serif</vt:lpstr>
      <vt:lpstr>molecular</vt:lpstr>
      <vt:lpstr>13C Φασματοσκοπία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Υπολογισμός 13C Χημικών Μετατοπίσεων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NOE (Nuclear Overhauser Effect)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Φάσματα Υπερύθρου</dc:title>
  <dc:creator>ΛΑΖΑΡΟΣ ΧΑΤΖΗΑΡΑΠΟΓΛΟΥ</dc:creator>
  <cp:lastModifiedBy>ΛΑΖΑΡΟΣ ΧΑΤΖΗΑΡΑΠΟΓΛΟΥ</cp:lastModifiedBy>
  <cp:revision>20</cp:revision>
  <dcterms:created xsi:type="dcterms:W3CDTF">2023-03-19T18:27:51Z</dcterms:created>
  <dcterms:modified xsi:type="dcterms:W3CDTF">2023-05-14T12:59:46Z</dcterms:modified>
</cp:coreProperties>
</file>