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66" r:id="rId5"/>
    <p:sldId id="265" r:id="rId6"/>
    <p:sldId id="258" r:id="rId7"/>
    <p:sldId id="290" r:id="rId8"/>
    <p:sldId id="297" r:id="rId9"/>
    <p:sldId id="259" r:id="rId10"/>
    <p:sldId id="263" r:id="rId11"/>
    <p:sldId id="262" r:id="rId12"/>
    <p:sldId id="261" r:id="rId13"/>
    <p:sldId id="272" r:id="rId14"/>
    <p:sldId id="293" r:id="rId15"/>
    <p:sldId id="294" r:id="rId16"/>
    <p:sldId id="292" r:id="rId17"/>
    <p:sldId id="291" r:id="rId18"/>
    <p:sldId id="298" r:id="rId19"/>
    <p:sldId id="299" r:id="rId20"/>
    <p:sldId id="271" r:id="rId21"/>
    <p:sldId id="270" r:id="rId22"/>
    <p:sldId id="269" r:id="rId23"/>
    <p:sldId id="295" r:id="rId24"/>
    <p:sldId id="296" r:id="rId25"/>
    <p:sldId id="268" r:id="rId26"/>
    <p:sldId id="267" r:id="rId27"/>
    <p:sldId id="276" r:id="rId28"/>
    <p:sldId id="275" r:id="rId29"/>
    <p:sldId id="274" r:id="rId30"/>
    <p:sldId id="273" r:id="rId31"/>
    <p:sldId id="282" r:id="rId32"/>
    <p:sldId id="283" r:id="rId33"/>
    <p:sldId id="278" r:id="rId34"/>
    <p:sldId id="281" r:id="rId35"/>
    <p:sldId id="280" r:id="rId36"/>
    <p:sldId id="279" r:id="rId37"/>
    <p:sldId id="300" r:id="rId38"/>
    <p:sldId id="301" r:id="rId39"/>
    <p:sldId id="287" r:id="rId40"/>
    <p:sldId id="286" r:id="rId41"/>
    <p:sldId id="285" r:id="rId42"/>
    <p:sldId id="284" r:id="rId43"/>
    <p:sldId id="277" r:id="rId44"/>
    <p:sldId id="302" r:id="rId45"/>
    <p:sldId id="305" r:id="rId46"/>
    <p:sldId id="306" r:id="rId47"/>
    <p:sldId id="303" r:id="rId48"/>
    <p:sldId id="304" r:id="rId49"/>
    <p:sldId id="260" r:id="rId50"/>
    <p:sldId id="307" r:id="rId51"/>
    <p:sldId id="308"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PH" initials="L" lastIdx="1" clrIdx="0">
    <p:extLst>
      <p:ext uri="{19B8F6BF-5375-455C-9EA6-DF929625EA0E}">
        <p15:presenceInfo xmlns:p15="http://schemas.microsoft.com/office/powerpoint/2012/main" userId="LP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5" autoAdjust="0"/>
    <p:restoredTop sz="94660"/>
  </p:normalViewPr>
  <p:slideViewPr>
    <p:cSldViewPr snapToGrid="0">
      <p:cViewPr varScale="1">
        <p:scale>
          <a:sx n="108" d="100"/>
          <a:sy n="108" d="100"/>
        </p:scale>
        <p:origin x="54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a:t>Στυλ κύριου τίτλου</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B61BEF0D-F0BB-DE4B-95CE-6DB70DBA9567}" type="datetimeFigureOut">
              <a:rPr lang="en-US" dirty="0"/>
              <a:pPr/>
              <a:t>12/7/20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a:t>Στυλ κύριου τίτλου</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a:t>Στυλ κύριου τίτλου</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a:t>Στυλ κύριου τίτλου</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a:t>Στυλ κύριου τίτλου</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a:t>Στυλ κύριου τίτλου</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a:t>Στυλ κύριου τίτλου</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12/7/20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xml"/><Relationship Id="rId4" Type="http://schemas.openxmlformats.org/officeDocument/2006/relationships/image" Target="../media/image22.tiff"/></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xml"/><Relationship Id="rId5" Type="http://schemas.openxmlformats.org/officeDocument/2006/relationships/image" Target="../media/image28.emf"/><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image" Target="../media/image37.tiff"/><Relationship Id="rId1" Type="http://schemas.openxmlformats.org/officeDocument/2006/relationships/slideLayout" Target="../slideLayouts/slideLayout7.xml"/><Relationship Id="rId4" Type="http://schemas.openxmlformats.org/officeDocument/2006/relationships/image" Target="../media/image39.tiff"/></Relationships>
</file>

<file path=ppt/slides/_rels/slide19.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image" Target="../media/image40.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xml"/><Relationship Id="rId4" Type="http://schemas.openxmlformats.org/officeDocument/2006/relationships/image" Target="../media/image49.emf"/></Relationships>
</file>

<file path=ppt/slides/_rels/slide23.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image" Target="../media/image50.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tiff"/><Relationship Id="rId2" Type="http://schemas.openxmlformats.org/officeDocument/2006/relationships/image" Target="../media/image52.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1.xml"/><Relationship Id="rId4" Type="http://schemas.openxmlformats.org/officeDocument/2006/relationships/image" Target="../media/image57.emf"/></Relationships>
</file>

<file path=ppt/slides/_rels/slide2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1.xml"/><Relationship Id="rId4" Type="http://schemas.openxmlformats.org/officeDocument/2006/relationships/image" Target="../media/image60.emf"/></Relationships>
</file>

<file path=ppt/slides/_rels/slide28.xml.rels><?xml version="1.0" encoding="UTF-8" standalone="yes"?>
<Relationships xmlns="http://schemas.openxmlformats.org/package/2006/relationships"><Relationship Id="rId2" Type="http://schemas.openxmlformats.org/officeDocument/2006/relationships/image" Target="../media/image61.tif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emf"/><Relationship Id="rId7" Type="http://schemas.openxmlformats.org/officeDocument/2006/relationships/image" Target="../media/image67.emf"/><Relationship Id="rId2" Type="http://schemas.openxmlformats.org/officeDocument/2006/relationships/image" Target="../media/image62.emf"/><Relationship Id="rId1" Type="http://schemas.openxmlformats.org/officeDocument/2006/relationships/slideLayout" Target="../slideLayouts/slideLayout1.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1.xml"/><Relationship Id="rId4" Type="http://schemas.openxmlformats.org/officeDocument/2006/relationships/image" Target="../media/image70.tiff"/></Relationships>
</file>

<file path=ppt/slides/_rels/slide31.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1.xml"/><Relationship Id="rId5" Type="http://schemas.openxmlformats.org/officeDocument/2006/relationships/image" Target="../media/image78.tiff"/><Relationship Id="rId4" Type="http://schemas.openxmlformats.org/officeDocument/2006/relationships/image" Target="../media/image77.emf"/></Relationships>
</file>

<file path=ppt/slides/_rels/slide34.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1.xml"/><Relationship Id="rId4" Type="http://schemas.openxmlformats.org/officeDocument/2006/relationships/image" Target="../media/image81.tiff"/></Relationships>
</file>

<file path=ppt/slides/_rels/slide35.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slideLayout" Target="../slideLayouts/slideLayout1.xml"/><Relationship Id="rId4" Type="http://schemas.openxmlformats.org/officeDocument/2006/relationships/image" Target="../media/image84.emf"/></Relationships>
</file>

<file path=ppt/slides/_rels/slide36.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slideLayout" Target="../slideLayouts/slideLayout1.xml"/><Relationship Id="rId5" Type="http://schemas.openxmlformats.org/officeDocument/2006/relationships/image" Target="../media/image99.emf"/><Relationship Id="rId4" Type="http://schemas.openxmlformats.org/officeDocument/2006/relationships/image" Target="../media/image98.emf"/></Relationships>
</file>

<file path=ppt/slides/_rels/slide4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03.tiff"/><Relationship Id="rId2" Type="http://schemas.openxmlformats.org/officeDocument/2006/relationships/image" Target="../media/image102.tif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7977" y="465992"/>
            <a:ext cx="7447085" cy="830997"/>
          </a:xfrm>
          <a:prstGeom prst="rect">
            <a:avLst/>
          </a:prstGeom>
          <a:noFill/>
        </p:spPr>
        <p:txBody>
          <a:bodyPr wrap="square" rtlCol="0">
            <a:spAutoFit/>
          </a:bodyPr>
          <a:lstStyle/>
          <a:p>
            <a:r>
              <a:rPr lang="el-GR" sz="4800" dirty="0" err="1">
                <a:latin typeface="Cambria" panose="02040503050406030204" pitchFamily="18" charset="0"/>
              </a:rPr>
              <a:t>Καρβοξυλικά</a:t>
            </a:r>
            <a:r>
              <a:rPr lang="el-GR" sz="4800" dirty="0">
                <a:latin typeface="Cambria" panose="02040503050406030204" pitchFamily="18" charset="0"/>
              </a:rPr>
              <a:t> οξέα</a:t>
            </a:r>
          </a:p>
        </p:txBody>
      </p:sp>
      <p:pic>
        <p:nvPicPr>
          <p:cNvPr id="5" name="Εικόνα 4"/>
          <p:cNvPicPr>
            <a:picLocks noChangeAspect="1"/>
          </p:cNvPicPr>
          <p:nvPr/>
        </p:nvPicPr>
        <p:blipFill>
          <a:blip r:embed="rId2">
            <a:duotone>
              <a:prstClr val="black"/>
              <a:schemeClr val="tx2">
                <a:tint val="45000"/>
                <a:satMod val="400000"/>
              </a:schemeClr>
            </a:duotone>
          </a:blip>
          <a:stretch>
            <a:fillRect/>
          </a:stretch>
        </p:blipFill>
        <p:spPr>
          <a:xfrm>
            <a:off x="5492750" y="2784590"/>
            <a:ext cx="4724400" cy="1851154"/>
          </a:xfrm>
          <a:prstGeom prst="rect">
            <a:avLst/>
          </a:prstGeom>
        </p:spPr>
      </p:pic>
    </p:spTree>
    <p:extLst>
      <p:ext uri="{BB962C8B-B14F-4D97-AF65-F5344CB8AC3E}">
        <p14:creationId xmlns:p14="http://schemas.microsoft.com/office/powerpoint/2010/main" val="3267475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duotone>
              <a:prstClr val="black"/>
              <a:schemeClr val="tx2">
                <a:tint val="45000"/>
                <a:satMod val="400000"/>
              </a:schemeClr>
            </a:duotone>
          </a:blip>
          <a:stretch>
            <a:fillRect/>
          </a:stretch>
        </p:blipFill>
        <p:spPr>
          <a:xfrm>
            <a:off x="464234" y="1658031"/>
            <a:ext cx="3162886" cy="4787177"/>
          </a:xfrm>
          <a:prstGeom prst="rect">
            <a:avLst/>
          </a:prstGeom>
        </p:spPr>
      </p:pic>
      <p:sp>
        <p:nvSpPr>
          <p:cNvPr id="3" name="TextBox 2"/>
          <p:cNvSpPr txBox="1"/>
          <p:nvPr/>
        </p:nvSpPr>
        <p:spPr>
          <a:xfrm>
            <a:off x="350520" y="662940"/>
            <a:ext cx="8054340" cy="646331"/>
          </a:xfrm>
          <a:prstGeom prst="rect">
            <a:avLst/>
          </a:prstGeom>
          <a:noFill/>
        </p:spPr>
        <p:txBody>
          <a:bodyPr wrap="square" rtlCol="0">
            <a:spAutoFit/>
          </a:bodyPr>
          <a:lstStyle/>
          <a:p>
            <a:r>
              <a:rPr lang="en-US" sz="3600" i="1" dirty="0" err="1">
                <a:latin typeface="Cambria" panose="02040503050406030204" pitchFamily="18" charset="0"/>
              </a:rPr>
              <a:t>pKa</a:t>
            </a:r>
            <a:r>
              <a:rPr lang="en-US" sz="3600" dirty="0">
                <a:latin typeface="Cambria" panose="02040503050406030204" pitchFamily="18" charset="0"/>
              </a:rPr>
              <a:t> </a:t>
            </a:r>
            <a:r>
              <a:rPr lang="el-GR" sz="3600" dirty="0" err="1">
                <a:latin typeface="Cambria" panose="02040503050406030204" pitchFamily="18" charset="0"/>
              </a:rPr>
              <a:t>καρβοξυλικών</a:t>
            </a:r>
            <a:r>
              <a:rPr lang="el-GR" sz="3600" dirty="0">
                <a:latin typeface="Cambria" panose="02040503050406030204" pitchFamily="18" charset="0"/>
              </a:rPr>
              <a:t> οξέων</a:t>
            </a:r>
          </a:p>
        </p:txBody>
      </p:sp>
      <p:pic>
        <p:nvPicPr>
          <p:cNvPr id="4" name="Εικόνα 3"/>
          <p:cNvPicPr>
            <a:picLocks noChangeAspect="1"/>
          </p:cNvPicPr>
          <p:nvPr/>
        </p:nvPicPr>
        <p:blipFill>
          <a:blip r:embed="rId3">
            <a:duotone>
              <a:prstClr val="black"/>
              <a:schemeClr val="tx2">
                <a:tint val="45000"/>
                <a:satMod val="400000"/>
              </a:schemeClr>
            </a:duotone>
          </a:blip>
          <a:stretch>
            <a:fillRect/>
          </a:stretch>
        </p:blipFill>
        <p:spPr>
          <a:xfrm>
            <a:off x="6614852" y="1151593"/>
            <a:ext cx="3738969" cy="2117396"/>
          </a:xfrm>
          <a:prstGeom prst="rect">
            <a:avLst/>
          </a:prstGeom>
        </p:spPr>
      </p:pic>
      <p:pic>
        <p:nvPicPr>
          <p:cNvPr id="5" name="Εικόνα 4">
            <a:extLst>
              <a:ext uri="{FF2B5EF4-FFF2-40B4-BE49-F238E27FC236}">
                <a16:creationId xmlns:a16="http://schemas.microsoft.com/office/drawing/2014/main" id="{324BD319-23F0-2C49-BC0E-EBE02F15D1F1}"/>
              </a:ext>
            </a:extLst>
          </p:cNvPr>
          <p:cNvPicPr>
            <a:picLocks noChangeAspect="1"/>
          </p:cNvPicPr>
          <p:nvPr/>
        </p:nvPicPr>
        <p:blipFill>
          <a:blip r:embed="rId4"/>
          <a:stretch>
            <a:fillRect/>
          </a:stretch>
        </p:blipFill>
        <p:spPr>
          <a:xfrm>
            <a:off x="4655931" y="3981157"/>
            <a:ext cx="7170113" cy="1897971"/>
          </a:xfrm>
          <a:prstGeom prst="rect">
            <a:avLst/>
          </a:prstGeom>
        </p:spPr>
      </p:pic>
    </p:spTree>
    <p:extLst>
      <p:ext uri="{BB962C8B-B14F-4D97-AF65-F5344CB8AC3E}">
        <p14:creationId xmlns:p14="http://schemas.microsoft.com/office/powerpoint/2010/main" val="745941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28457" y="2452687"/>
            <a:ext cx="8268155" cy="2476500"/>
          </a:xfrm>
          <a:prstGeom prst="rect">
            <a:avLst/>
          </a:prstGeom>
        </p:spPr>
      </p:pic>
    </p:spTree>
    <p:extLst>
      <p:ext uri="{BB962C8B-B14F-4D97-AF65-F5344CB8AC3E}">
        <p14:creationId xmlns:p14="http://schemas.microsoft.com/office/powerpoint/2010/main" val="1667307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duotone>
              <a:prstClr val="black"/>
              <a:schemeClr val="tx2">
                <a:tint val="45000"/>
                <a:satMod val="400000"/>
              </a:schemeClr>
            </a:duotone>
          </a:blip>
          <a:stretch>
            <a:fillRect/>
          </a:stretch>
        </p:blipFill>
        <p:spPr>
          <a:xfrm>
            <a:off x="2047229" y="2865121"/>
            <a:ext cx="7938902" cy="2139093"/>
          </a:xfrm>
          <a:prstGeom prst="rect">
            <a:avLst/>
          </a:prstGeom>
        </p:spPr>
      </p:pic>
      <p:sp>
        <p:nvSpPr>
          <p:cNvPr id="3" name="TextBox 2"/>
          <p:cNvSpPr txBox="1"/>
          <p:nvPr/>
        </p:nvSpPr>
        <p:spPr>
          <a:xfrm>
            <a:off x="2156460" y="2263140"/>
            <a:ext cx="5745480" cy="461665"/>
          </a:xfrm>
          <a:prstGeom prst="rect">
            <a:avLst/>
          </a:prstGeom>
          <a:noFill/>
        </p:spPr>
        <p:txBody>
          <a:bodyPr wrap="square" rtlCol="0">
            <a:spAutoFit/>
          </a:bodyPr>
          <a:lstStyle/>
          <a:p>
            <a:r>
              <a:rPr lang="el-GR" sz="2400" dirty="0" err="1">
                <a:latin typeface="Cambria" panose="02040503050406030204" pitchFamily="18" charset="0"/>
              </a:rPr>
              <a:t>Πρωτονίωση</a:t>
            </a:r>
            <a:r>
              <a:rPr lang="el-GR" sz="2400" dirty="0">
                <a:latin typeface="Cambria" panose="02040503050406030204" pitchFamily="18" charset="0"/>
              </a:rPr>
              <a:t> ενός </a:t>
            </a:r>
            <a:r>
              <a:rPr lang="el-GR" sz="2400" dirty="0" err="1">
                <a:latin typeface="Cambria" panose="02040503050406030204" pitchFamily="18" charset="0"/>
              </a:rPr>
              <a:t>καρβοξυλικού</a:t>
            </a:r>
            <a:r>
              <a:rPr lang="el-GR" sz="2400" dirty="0">
                <a:latin typeface="Cambria" panose="02040503050406030204" pitchFamily="18" charset="0"/>
              </a:rPr>
              <a:t> οξέος</a:t>
            </a:r>
          </a:p>
        </p:txBody>
      </p:sp>
    </p:spTree>
    <p:extLst>
      <p:ext uri="{BB962C8B-B14F-4D97-AF65-F5344CB8AC3E}">
        <p14:creationId xmlns:p14="http://schemas.microsoft.com/office/powerpoint/2010/main" val="1916833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0"/>
            <a:ext cx="5341620" cy="646331"/>
          </a:xfrm>
          <a:prstGeom prst="rect">
            <a:avLst/>
          </a:prstGeom>
          <a:noFill/>
        </p:spPr>
        <p:txBody>
          <a:bodyPr wrap="square" rtlCol="0">
            <a:spAutoFit/>
          </a:bodyPr>
          <a:lstStyle/>
          <a:p>
            <a:r>
              <a:rPr lang="el-GR" sz="3600" dirty="0">
                <a:latin typeface="Cambria" panose="02040503050406030204" pitchFamily="18" charset="0"/>
              </a:rPr>
              <a:t>Βιομηχανικές Μέθοδοι</a:t>
            </a:r>
            <a:r>
              <a:rPr lang="en-US" sz="3600" dirty="0">
                <a:latin typeface="Cambria" panose="02040503050406030204" pitchFamily="18" charset="0"/>
              </a:rPr>
              <a:t>:</a:t>
            </a:r>
            <a:endParaRPr lang="el-GR" sz="3600" dirty="0">
              <a:latin typeface="Cambria" panose="02040503050406030204" pitchFamily="18" charset="0"/>
            </a:endParaRPr>
          </a:p>
        </p:txBody>
      </p:sp>
      <p:sp>
        <p:nvSpPr>
          <p:cNvPr id="3" name="TextBox 2"/>
          <p:cNvSpPr txBox="1"/>
          <p:nvPr/>
        </p:nvSpPr>
        <p:spPr>
          <a:xfrm>
            <a:off x="156210" y="990600"/>
            <a:ext cx="2270760" cy="365760"/>
          </a:xfrm>
          <a:prstGeom prst="rect">
            <a:avLst/>
          </a:prstGeom>
          <a:noFill/>
        </p:spPr>
        <p:txBody>
          <a:bodyPr wrap="square" rtlCol="0">
            <a:spAutoFit/>
          </a:bodyPr>
          <a:lstStyle/>
          <a:p>
            <a:r>
              <a:rPr lang="el-GR" dirty="0" err="1">
                <a:latin typeface="Cambria" panose="02040503050406030204" pitchFamily="18" charset="0"/>
              </a:rPr>
              <a:t>Φορμικό</a:t>
            </a:r>
            <a:r>
              <a:rPr lang="el-GR" dirty="0">
                <a:latin typeface="Cambria" panose="02040503050406030204" pitchFamily="18" charset="0"/>
              </a:rPr>
              <a:t> οξύ</a:t>
            </a:r>
          </a:p>
        </p:txBody>
      </p:sp>
      <p:pic>
        <p:nvPicPr>
          <p:cNvPr id="4" name="Εικόνα 3"/>
          <p:cNvPicPr>
            <a:picLocks noChangeAspect="1"/>
          </p:cNvPicPr>
          <p:nvPr/>
        </p:nvPicPr>
        <p:blipFill>
          <a:blip r:embed="rId2"/>
          <a:stretch>
            <a:fillRect/>
          </a:stretch>
        </p:blipFill>
        <p:spPr>
          <a:xfrm>
            <a:off x="2070659" y="801689"/>
            <a:ext cx="6444332" cy="572258"/>
          </a:xfrm>
          <a:prstGeom prst="rect">
            <a:avLst/>
          </a:prstGeom>
        </p:spPr>
      </p:pic>
      <p:sp>
        <p:nvSpPr>
          <p:cNvPr id="5" name="TextBox 4"/>
          <p:cNvSpPr txBox="1"/>
          <p:nvPr/>
        </p:nvSpPr>
        <p:spPr>
          <a:xfrm>
            <a:off x="181534" y="3355023"/>
            <a:ext cx="1809750" cy="369332"/>
          </a:xfrm>
          <a:prstGeom prst="rect">
            <a:avLst/>
          </a:prstGeom>
          <a:noFill/>
        </p:spPr>
        <p:txBody>
          <a:bodyPr wrap="square" rtlCol="0">
            <a:spAutoFit/>
          </a:bodyPr>
          <a:lstStyle/>
          <a:p>
            <a:r>
              <a:rPr lang="el-GR" dirty="0">
                <a:latin typeface="Cambria" panose="02040503050406030204" pitchFamily="18" charset="0"/>
              </a:rPr>
              <a:t>Οξικό οξύ</a:t>
            </a:r>
          </a:p>
        </p:txBody>
      </p:sp>
      <p:pic>
        <p:nvPicPr>
          <p:cNvPr id="7" name="Εικόνα 6"/>
          <p:cNvPicPr>
            <a:picLocks noChangeAspect="1"/>
          </p:cNvPicPr>
          <p:nvPr/>
        </p:nvPicPr>
        <p:blipFill>
          <a:blip r:embed="rId3"/>
          <a:stretch>
            <a:fillRect/>
          </a:stretch>
        </p:blipFill>
        <p:spPr>
          <a:xfrm>
            <a:off x="1991283" y="3119438"/>
            <a:ext cx="6700966" cy="890753"/>
          </a:xfrm>
          <a:prstGeom prst="rect">
            <a:avLst/>
          </a:prstGeom>
        </p:spPr>
      </p:pic>
      <p:pic>
        <p:nvPicPr>
          <p:cNvPr id="8" name="Εικόνα 7"/>
          <p:cNvPicPr>
            <a:picLocks noChangeAspect="1"/>
          </p:cNvPicPr>
          <p:nvPr/>
        </p:nvPicPr>
        <p:blipFill>
          <a:blip r:embed="rId4"/>
          <a:stretch>
            <a:fillRect/>
          </a:stretch>
        </p:blipFill>
        <p:spPr>
          <a:xfrm>
            <a:off x="2444584" y="4215115"/>
            <a:ext cx="5574931" cy="777573"/>
          </a:xfrm>
          <a:prstGeom prst="rect">
            <a:avLst/>
          </a:prstGeom>
        </p:spPr>
      </p:pic>
      <p:pic>
        <p:nvPicPr>
          <p:cNvPr id="9" name="Εικόνα 8"/>
          <p:cNvPicPr>
            <a:picLocks noChangeAspect="1"/>
          </p:cNvPicPr>
          <p:nvPr/>
        </p:nvPicPr>
        <p:blipFill>
          <a:blip r:embed="rId5"/>
          <a:stretch>
            <a:fillRect/>
          </a:stretch>
        </p:blipFill>
        <p:spPr>
          <a:xfrm>
            <a:off x="1991283" y="5179622"/>
            <a:ext cx="6458308" cy="837003"/>
          </a:xfrm>
          <a:prstGeom prst="rect">
            <a:avLst/>
          </a:prstGeom>
        </p:spPr>
      </p:pic>
    </p:spTree>
    <p:extLst>
      <p:ext uri="{BB962C8B-B14F-4D97-AF65-F5344CB8AC3E}">
        <p14:creationId xmlns:p14="http://schemas.microsoft.com/office/powerpoint/2010/main" val="4177047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8749"/>
            <a:ext cx="7294240" cy="4328451"/>
          </a:xfrm>
          <a:prstGeom prst="rect">
            <a:avLst/>
          </a:prstGeom>
        </p:spPr>
      </p:pic>
      <p:pic>
        <p:nvPicPr>
          <p:cNvPr id="3" name="Picture 2"/>
          <p:cNvPicPr>
            <a:picLocks noChangeAspect="1"/>
          </p:cNvPicPr>
          <p:nvPr/>
        </p:nvPicPr>
        <p:blipFill>
          <a:blip r:embed="rId3"/>
          <a:stretch>
            <a:fillRect/>
          </a:stretch>
        </p:blipFill>
        <p:spPr>
          <a:xfrm>
            <a:off x="7699375" y="3800034"/>
            <a:ext cx="4406900" cy="2989703"/>
          </a:xfrm>
          <a:prstGeom prst="rect">
            <a:avLst/>
          </a:prstGeom>
        </p:spPr>
      </p:pic>
    </p:spTree>
    <p:extLst>
      <p:ext uri="{BB962C8B-B14F-4D97-AF65-F5344CB8AC3E}">
        <p14:creationId xmlns:p14="http://schemas.microsoft.com/office/powerpoint/2010/main" val="3985696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0250" y="357188"/>
            <a:ext cx="1857187" cy="369332"/>
          </a:xfrm>
          <a:prstGeom prst="rect">
            <a:avLst/>
          </a:prstGeom>
          <a:noFill/>
        </p:spPr>
        <p:txBody>
          <a:bodyPr wrap="none" rtlCol="0">
            <a:spAutoFit/>
          </a:bodyPr>
          <a:lstStyle/>
          <a:p>
            <a:r>
              <a:rPr lang="el-GR" dirty="0"/>
              <a:t>Οξικό οξύ</a:t>
            </a:r>
            <a:endParaRPr lang="en-US" dirty="0"/>
          </a:p>
        </p:txBody>
      </p:sp>
      <p:sp>
        <p:nvSpPr>
          <p:cNvPr id="3" name="TextBox 2"/>
          <p:cNvSpPr txBox="1"/>
          <p:nvPr/>
        </p:nvSpPr>
        <p:spPr>
          <a:xfrm>
            <a:off x="3492501" y="381001"/>
            <a:ext cx="6133673" cy="369332"/>
          </a:xfrm>
          <a:prstGeom prst="rect">
            <a:avLst/>
          </a:prstGeom>
          <a:noFill/>
        </p:spPr>
        <p:txBody>
          <a:bodyPr wrap="none" rtlCol="0">
            <a:spAutoFit/>
          </a:bodyPr>
          <a:lstStyle/>
          <a:p>
            <a:r>
              <a:rPr lang="el-GR" dirty="0"/>
              <a:t>8.920.000.000 </a:t>
            </a:r>
            <a:r>
              <a:rPr lang="en-US" dirty="0"/>
              <a:t>USD (2019)       21.650.000.000 USD(2027)</a:t>
            </a:r>
          </a:p>
        </p:txBody>
      </p:sp>
      <p:pic>
        <p:nvPicPr>
          <p:cNvPr id="4" name="Picture 3"/>
          <p:cNvPicPr>
            <a:picLocks noChangeAspect="1"/>
          </p:cNvPicPr>
          <p:nvPr/>
        </p:nvPicPr>
        <p:blipFill>
          <a:blip r:embed="rId2"/>
          <a:stretch>
            <a:fillRect/>
          </a:stretch>
        </p:blipFill>
        <p:spPr>
          <a:xfrm>
            <a:off x="428626" y="1524000"/>
            <a:ext cx="5897562" cy="3810000"/>
          </a:xfrm>
          <a:prstGeom prst="rect">
            <a:avLst/>
          </a:prstGeom>
        </p:spPr>
      </p:pic>
      <p:pic>
        <p:nvPicPr>
          <p:cNvPr id="5" name="Picture 4"/>
          <p:cNvPicPr>
            <a:picLocks noChangeAspect="1"/>
          </p:cNvPicPr>
          <p:nvPr/>
        </p:nvPicPr>
        <p:blipFill>
          <a:blip r:embed="rId3"/>
          <a:stretch>
            <a:fillRect/>
          </a:stretch>
        </p:blipFill>
        <p:spPr>
          <a:xfrm>
            <a:off x="7112000" y="3897312"/>
            <a:ext cx="5080000" cy="2857500"/>
          </a:xfrm>
          <a:prstGeom prst="rect">
            <a:avLst/>
          </a:prstGeom>
        </p:spPr>
      </p:pic>
    </p:spTree>
    <p:extLst>
      <p:ext uri="{BB962C8B-B14F-4D97-AF65-F5344CB8AC3E}">
        <p14:creationId xmlns:p14="http://schemas.microsoft.com/office/powerpoint/2010/main" val="3239171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407457"/>
            <a:ext cx="5618163" cy="1507067"/>
          </a:xfrm>
        </p:spPr>
        <p:txBody>
          <a:bodyPr/>
          <a:lstStyle/>
          <a:p>
            <a:r>
              <a:rPr lang="el-GR" dirty="0"/>
              <a:t>Αδιπικό οξύ</a:t>
            </a:r>
            <a:endParaRPr lang="en-US" dirty="0"/>
          </a:p>
        </p:txBody>
      </p:sp>
      <p:pic>
        <p:nvPicPr>
          <p:cNvPr id="5" name="Picture 4"/>
          <p:cNvPicPr>
            <a:picLocks noChangeAspect="1"/>
          </p:cNvPicPr>
          <p:nvPr/>
        </p:nvPicPr>
        <p:blipFill>
          <a:blip r:embed="rId2"/>
          <a:stretch>
            <a:fillRect/>
          </a:stretch>
        </p:blipFill>
        <p:spPr>
          <a:xfrm>
            <a:off x="1047447" y="1801811"/>
            <a:ext cx="3745215" cy="1527175"/>
          </a:xfrm>
          <a:prstGeom prst="rect">
            <a:avLst/>
          </a:prstGeom>
        </p:spPr>
      </p:pic>
      <p:pic>
        <p:nvPicPr>
          <p:cNvPr id="6" name="Picture 5"/>
          <p:cNvPicPr>
            <a:picLocks noChangeAspect="1"/>
          </p:cNvPicPr>
          <p:nvPr/>
        </p:nvPicPr>
        <p:blipFill>
          <a:blip r:embed="rId3"/>
          <a:stretch>
            <a:fillRect/>
          </a:stretch>
        </p:blipFill>
        <p:spPr>
          <a:xfrm>
            <a:off x="6884827" y="2000248"/>
            <a:ext cx="4938080" cy="3270252"/>
          </a:xfrm>
          <a:prstGeom prst="rect">
            <a:avLst/>
          </a:prstGeom>
        </p:spPr>
      </p:pic>
    </p:spTree>
    <p:extLst>
      <p:ext uri="{BB962C8B-B14F-4D97-AF65-F5344CB8AC3E}">
        <p14:creationId xmlns:p14="http://schemas.microsoft.com/office/powerpoint/2010/main" val="3173863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5813" y="1704975"/>
            <a:ext cx="3810000" cy="1701800"/>
          </a:xfrm>
          <a:prstGeom prst="rect">
            <a:avLst/>
          </a:prstGeom>
        </p:spPr>
      </p:pic>
      <p:pic>
        <p:nvPicPr>
          <p:cNvPr id="5" name="Picture 4"/>
          <p:cNvPicPr>
            <a:picLocks noChangeAspect="1"/>
          </p:cNvPicPr>
          <p:nvPr/>
        </p:nvPicPr>
        <p:blipFill>
          <a:blip r:embed="rId3"/>
          <a:stretch>
            <a:fillRect/>
          </a:stretch>
        </p:blipFill>
        <p:spPr>
          <a:xfrm>
            <a:off x="7367587" y="509588"/>
            <a:ext cx="4000500" cy="4775200"/>
          </a:xfrm>
          <a:prstGeom prst="rect">
            <a:avLst/>
          </a:prstGeom>
        </p:spPr>
      </p:pic>
      <p:sp>
        <p:nvSpPr>
          <p:cNvPr id="6" name="TextBox 5"/>
          <p:cNvSpPr txBox="1"/>
          <p:nvPr/>
        </p:nvSpPr>
        <p:spPr>
          <a:xfrm>
            <a:off x="1698626" y="3611563"/>
            <a:ext cx="4888440" cy="369332"/>
          </a:xfrm>
          <a:prstGeom prst="rect">
            <a:avLst/>
          </a:prstGeom>
          <a:noFill/>
        </p:spPr>
        <p:txBody>
          <a:bodyPr wrap="none" rtlCol="0">
            <a:spAutoFit/>
          </a:bodyPr>
          <a:lstStyle/>
          <a:p>
            <a:r>
              <a:rPr lang="en-US" dirty="0"/>
              <a:t>Dacron (US), </a:t>
            </a:r>
            <a:r>
              <a:rPr lang="en-US" dirty="0" err="1"/>
              <a:t>terylene</a:t>
            </a:r>
            <a:r>
              <a:rPr lang="en-US" dirty="0"/>
              <a:t> (UK), </a:t>
            </a:r>
            <a:r>
              <a:rPr lang="en-US" dirty="0" err="1"/>
              <a:t>Lavsan</a:t>
            </a:r>
            <a:r>
              <a:rPr lang="en-US" dirty="0"/>
              <a:t> (Russia)</a:t>
            </a:r>
          </a:p>
        </p:txBody>
      </p:sp>
      <p:sp>
        <p:nvSpPr>
          <p:cNvPr id="7" name="TextBox 6"/>
          <p:cNvSpPr txBox="1"/>
          <p:nvPr/>
        </p:nvSpPr>
        <p:spPr>
          <a:xfrm>
            <a:off x="3516312" y="4143376"/>
            <a:ext cx="543313" cy="369332"/>
          </a:xfrm>
          <a:prstGeom prst="rect">
            <a:avLst/>
          </a:prstGeom>
          <a:noFill/>
        </p:spPr>
        <p:txBody>
          <a:bodyPr wrap="none" rtlCol="0">
            <a:spAutoFit/>
          </a:bodyPr>
          <a:lstStyle/>
          <a:p>
            <a:r>
              <a:rPr lang="en-US" dirty="0"/>
              <a:t>PET</a:t>
            </a:r>
          </a:p>
        </p:txBody>
      </p:sp>
      <p:sp>
        <p:nvSpPr>
          <p:cNvPr id="8" name="TextBox 7"/>
          <p:cNvSpPr txBox="1"/>
          <p:nvPr/>
        </p:nvSpPr>
        <p:spPr>
          <a:xfrm>
            <a:off x="1103313" y="754063"/>
            <a:ext cx="3242181" cy="369332"/>
          </a:xfrm>
          <a:prstGeom prst="rect">
            <a:avLst/>
          </a:prstGeom>
          <a:noFill/>
        </p:spPr>
        <p:txBody>
          <a:bodyPr wrap="none" rtlCol="0">
            <a:spAutoFit/>
          </a:bodyPr>
          <a:lstStyle/>
          <a:p>
            <a:r>
              <a:rPr lang="el-GR" dirty="0"/>
              <a:t>Τερεφθαλικό οξύ</a:t>
            </a:r>
            <a:endParaRPr lang="en-US" dirty="0"/>
          </a:p>
        </p:txBody>
      </p:sp>
    </p:spTree>
    <p:extLst>
      <p:ext uri="{BB962C8B-B14F-4D97-AF65-F5344CB8AC3E}">
        <p14:creationId xmlns:p14="http://schemas.microsoft.com/office/powerpoint/2010/main" val="1999602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C6F5DE89-C360-F240-82AF-FA300DB907C7}"/>
              </a:ext>
            </a:extLst>
          </p:cNvPr>
          <p:cNvPicPr>
            <a:picLocks noChangeAspect="1"/>
          </p:cNvPicPr>
          <p:nvPr/>
        </p:nvPicPr>
        <p:blipFill>
          <a:blip r:embed="rId2"/>
          <a:stretch>
            <a:fillRect/>
          </a:stretch>
        </p:blipFill>
        <p:spPr>
          <a:xfrm>
            <a:off x="1702813" y="464234"/>
            <a:ext cx="8786373" cy="1964885"/>
          </a:xfrm>
          <a:prstGeom prst="rect">
            <a:avLst/>
          </a:prstGeom>
        </p:spPr>
      </p:pic>
      <p:pic>
        <p:nvPicPr>
          <p:cNvPr id="3" name="Εικόνα 2">
            <a:extLst>
              <a:ext uri="{FF2B5EF4-FFF2-40B4-BE49-F238E27FC236}">
                <a16:creationId xmlns:a16="http://schemas.microsoft.com/office/drawing/2014/main" id="{5ED927B6-3AC7-8B4D-A4C6-F9B0BBB8E653}"/>
              </a:ext>
            </a:extLst>
          </p:cNvPr>
          <p:cNvPicPr>
            <a:picLocks noChangeAspect="1"/>
          </p:cNvPicPr>
          <p:nvPr/>
        </p:nvPicPr>
        <p:blipFill>
          <a:blip r:embed="rId3"/>
          <a:stretch>
            <a:fillRect/>
          </a:stretch>
        </p:blipFill>
        <p:spPr>
          <a:xfrm>
            <a:off x="759654" y="2742954"/>
            <a:ext cx="2883877" cy="3219212"/>
          </a:xfrm>
          <a:prstGeom prst="rect">
            <a:avLst/>
          </a:prstGeom>
        </p:spPr>
      </p:pic>
      <p:pic>
        <p:nvPicPr>
          <p:cNvPr id="4" name="Εικόνα 3">
            <a:extLst>
              <a:ext uri="{FF2B5EF4-FFF2-40B4-BE49-F238E27FC236}">
                <a16:creationId xmlns:a16="http://schemas.microsoft.com/office/drawing/2014/main" id="{ED5F2685-6CCD-4741-9DF1-99C3EE1B4F03}"/>
              </a:ext>
            </a:extLst>
          </p:cNvPr>
          <p:cNvPicPr>
            <a:picLocks noChangeAspect="1"/>
          </p:cNvPicPr>
          <p:nvPr/>
        </p:nvPicPr>
        <p:blipFill>
          <a:blip r:embed="rId4"/>
          <a:stretch>
            <a:fillRect/>
          </a:stretch>
        </p:blipFill>
        <p:spPr>
          <a:xfrm>
            <a:off x="5778401" y="2888469"/>
            <a:ext cx="5974831" cy="1722804"/>
          </a:xfrm>
          <a:prstGeom prst="rect">
            <a:avLst/>
          </a:prstGeom>
        </p:spPr>
      </p:pic>
      <p:sp>
        <p:nvSpPr>
          <p:cNvPr id="5" name="TextBox 4">
            <a:extLst>
              <a:ext uri="{FF2B5EF4-FFF2-40B4-BE49-F238E27FC236}">
                <a16:creationId xmlns:a16="http://schemas.microsoft.com/office/drawing/2014/main" id="{1F59FEB5-FD1D-B246-9C6F-87F83761D5CE}"/>
              </a:ext>
            </a:extLst>
          </p:cNvPr>
          <p:cNvSpPr txBox="1"/>
          <p:nvPr/>
        </p:nvSpPr>
        <p:spPr>
          <a:xfrm>
            <a:off x="6288214" y="4951828"/>
            <a:ext cx="4955203" cy="923330"/>
          </a:xfrm>
          <a:prstGeom prst="rect">
            <a:avLst/>
          </a:prstGeom>
          <a:noFill/>
        </p:spPr>
        <p:txBody>
          <a:bodyPr wrap="none" rtlCol="0">
            <a:spAutoFit/>
          </a:bodyPr>
          <a:lstStyle/>
          <a:p>
            <a:r>
              <a:rPr lang="el-GR" dirty="0"/>
              <a:t>Καταστέλλει το κεντρικό νευρικό σύστημα, </a:t>
            </a:r>
          </a:p>
          <a:p>
            <a:r>
              <a:rPr lang="el-GR" dirty="0"/>
              <a:t>Η γεύση του καλύπτεται από το οινόπνευμα</a:t>
            </a:r>
          </a:p>
          <a:p>
            <a:r>
              <a:rPr lang="en-US" dirty="0"/>
              <a:t>“date rape” drug</a:t>
            </a:r>
            <a:endParaRPr lang="el-GR" dirty="0"/>
          </a:p>
        </p:txBody>
      </p:sp>
    </p:spTree>
    <p:extLst>
      <p:ext uri="{BB962C8B-B14F-4D97-AF65-F5344CB8AC3E}">
        <p14:creationId xmlns:p14="http://schemas.microsoft.com/office/powerpoint/2010/main" val="90757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2BBE2B7F-5798-2F44-9418-3C661F0702C0}"/>
              </a:ext>
            </a:extLst>
          </p:cNvPr>
          <p:cNvPicPr>
            <a:picLocks noChangeAspect="1"/>
          </p:cNvPicPr>
          <p:nvPr/>
        </p:nvPicPr>
        <p:blipFill>
          <a:blip r:embed="rId2"/>
          <a:stretch>
            <a:fillRect/>
          </a:stretch>
        </p:blipFill>
        <p:spPr>
          <a:xfrm>
            <a:off x="799513" y="1301263"/>
            <a:ext cx="10592973" cy="2630658"/>
          </a:xfrm>
          <a:prstGeom prst="rect">
            <a:avLst/>
          </a:prstGeom>
        </p:spPr>
      </p:pic>
      <p:pic>
        <p:nvPicPr>
          <p:cNvPr id="3" name="Εικόνα 2">
            <a:extLst>
              <a:ext uri="{FF2B5EF4-FFF2-40B4-BE49-F238E27FC236}">
                <a16:creationId xmlns:a16="http://schemas.microsoft.com/office/drawing/2014/main" id="{A568EF5F-2B36-6C45-870B-FC3899F7C4C1}"/>
              </a:ext>
            </a:extLst>
          </p:cNvPr>
          <p:cNvPicPr>
            <a:picLocks noChangeAspect="1"/>
          </p:cNvPicPr>
          <p:nvPr/>
        </p:nvPicPr>
        <p:blipFill>
          <a:blip r:embed="rId3"/>
          <a:stretch>
            <a:fillRect/>
          </a:stretch>
        </p:blipFill>
        <p:spPr>
          <a:xfrm>
            <a:off x="3486344" y="3931921"/>
            <a:ext cx="1578023" cy="2347790"/>
          </a:xfrm>
          <a:prstGeom prst="rect">
            <a:avLst/>
          </a:prstGeom>
        </p:spPr>
      </p:pic>
    </p:spTree>
    <p:extLst>
      <p:ext uri="{BB962C8B-B14F-4D97-AF65-F5344CB8AC3E}">
        <p14:creationId xmlns:p14="http://schemas.microsoft.com/office/powerpoint/2010/main" val="293285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9277" y="199292"/>
            <a:ext cx="9546248" cy="646331"/>
          </a:xfrm>
          <a:prstGeom prst="rect">
            <a:avLst/>
          </a:prstGeom>
          <a:noFill/>
        </p:spPr>
        <p:txBody>
          <a:bodyPr wrap="square" rtlCol="0">
            <a:spAutoFit/>
          </a:bodyPr>
          <a:lstStyle/>
          <a:p>
            <a:r>
              <a:rPr lang="el-GR" sz="3600" dirty="0">
                <a:latin typeface="Cambria" panose="02040503050406030204" pitchFamily="18" charset="0"/>
              </a:rPr>
              <a:t>Ονοματολογία</a:t>
            </a:r>
            <a:r>
              <a:rPr lang="en-US" sz="3600" dirty="0">
                <a:latin typeface="Cambria" panose="02040503050406030204" pitchFamily="18" charset="0"/>
              </a:rPr>
              <a:t>:</a:t>
            </a:r>
            <a:endParaRPr lang="el-GR" sz="3600" dirty="0">
              <a:latin typeface="Cambria" panose="02040503050406030204" pitchFamily="18" charset="0"/>
            </a:endParaRPr>
          </a:p>
        </p:txBody>
      </p:sp>
      <p:pic>
        <p:nvPicPr>
          <p:cNvPr id="2" name="Εικόνα 1"/>
          <p:cNvPicPr>
            <a:picLocks noChangeAspect="1"/>
          </p:cNvPicPr>
          <p:nvPr/>
        </p:nvPicPr>
        <p:blipFill>
          <a:blip r:embed="rId2">
            <a:duotone>
              <a:prstClr val="black"/>
              <a:schemeClr val="tx2">
                <a:tint val="45000"/>
                <a:satMod val="400000"/>
              </a:schemeClr>
            </a:duotone>
          </a:blip>
          <a:stretch>
            <a:fillRect/>
          </a:stretch>
        </p:blipFill>
        <p:spPr>
          <a:xfrm>
            <a:off x="1995852" y="1761987"/>
            <a:ext cx="6154617" cy="4603644"/>
          </a:xfrm>
          <a:prstGeom prst="rect">
            <a:avLst/>
          </a:prstGeom>
        </p:spPr>
      </p:pic>
      <p:cxnSp>
        <p:nvCxnSpPr>
          <p:cNvPr id="5" name="Ευθεία γραμμή σύνδεσης 4"/>
          <p:cNvCxnSpPr/>
          <p:nvPr/>
        </p:nvCxnSpPr>
        <p:spPr>
          <a:xfrm flipV="1">
            <a:off x="1995852" y="2110154"/>
            <a:ext cx="6154617" cy="1"/>
          </a:xfrm>
          <a:prstGeom prst="line">
            <a:avLst/>
          </a:prstGeom>
        </p:spPr>
        <p:style>
          <a:lnRef idx="3">
            <a:schemeClr val="accent5"/>
          </a:lnRef>
          <a:fillRef idx="0">
            <a:schemeClr val="accent5"/>
          </a:fillRef>
          <a:effectRef idx="2">
            <a:schemeClr val="accent5"/>
          </a:effectRef>
          <a:fontRef idx="minor">
            <a:schemeClr val="tx1"/>
          </a:fontRef>
        </p:style>
      </p:cxnSp>
      <p:sp>
        <p:nvSpPr>
          <p:cNvPr id="8" name="TextBox 7"/>
          <p:cNvSpPr txBox="1"/>
          <p:nvPr/>
        </p:nvSpPr>
        <p:spPr>
          <a:xfrm>
            <a:off x="1995852" y="1218572"/>
            <a:ext cx="4695092" cy="369332"/>
          </a:xfrm>
          <a:prstGeom prst="rect">
            <a:avLst/>
          </a:prstGeom>
          <a:noFill/>
        </p:spPr>
        <p:txBody>
          <a:bodyPr wrap="square" rtlCol="0">
            <a:spAutoFit/>
          </a:bodyPr>
          <a:lstStyle/>
          <a:p>
            <a:r>
              <a:rPr lang="el-GR" dirty="0">
                <a:latin typeface="Cambria" panose="02040503050406030204" pitchFamily="18" charset="0"/>
              </a:rPr>
              <a:t>Εμπειρικές ονομασίες </a:t>
            </a:r>
            <a:r>
              <a:rPr lang="el-GR" dirty="0" err="1">
                <a:latin typeface="Cambria" panose="02040503050406030204" pitchFamily="18" charset="0"/>
              </a:rPr>
              <a:t>καρβοξυλικών</a:t>
            </a:r>
            <a:r>
              <a:rPr lang="el-GR" dirty="0">
                <a:latin typeface="Cambria" panose="02040503050406030204" pitchFamily="18" charset="0"/>
              </a:rPr>
              <a:t> οξέων</a:t>
            </a:r>
          </a:p>
        </p:txBody>
      </p:sp>
    </p:spTree>
    <p:extLst>
      <p:ext uri="{BB962C8B-B14F-4D97-AF65-F5344CB8AC3E}">
        <p14:creationId xmlns:p14="http://schemas.microsoft.com/office/powerpoint/2010/main" val="3272659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 y="342900"/>
            <a:ext cx="7155180" cy="646331"/>
          </a:xfrm>
          <a:prstGeom prst="rect">
            <a:avLst/>
          </a:prstGeom>
          <a:noFill/>
        </p:spPr>
        <p:txBody>
          <a:bodyPr wrap="square" rtlCol="0">
            <a:spAutoFit/>
          </a:bodyPr>
          <a:lstStyle/>
          <a:p>
            <a:r>
              <a:rPr lang="el-GR" sz="3600" dirty="0">
                <a:latin typeface="Cambria" panose="02040503050406030204" pitchFamily="18" charset="0"/>
              </a:rPr>
              <a:t>Εργαστηριακές Μέθοδοι</a:t>
            </a:r>
            <a:r>
              <a:rPr lang="en-US" sz="3600" dirty="0">
                <a:latin typeface="Cambria" panose="02040503050406030204" pitchFamily="18" charset="0"/>
              </a:rPr>
              <a:t>:</a:t>
            </a:r>
            <a:endParaRPr lang="el-GR" sz="3600" dirty="0">
              <a:latin typeface="Cambria" panose="02040503050406030204" pitchFamily="18" charset="0"/>
            </a:endParaRPr>
          </a:p>
        </p:txBody>
      </p:sp>
      <p:pic>
        <p:nvPicPr>
          <p:cNvPr id="3" name="Εικόνα 2"/>
          <p:cNvPicPr>
            <a:picLocks noChangeAspect="1"/>
          </p:cNvPicPr>
          <p:nvPr/>
        </p:nvPicPr>
        <p:blipFill>
          <a:blip r:embed="rId2">
            <a:duotone>
              <a:prstClr val="black"/>
              <a:schemeClr val="tx2">
                <a:tint val="45000"/>
                <a:satMod val="400000"/>
              </a:schemeClr>
            </a:duotone>
          </a:blip>
          <a:stretch>
            <a:fillRect/>
          </a:stretch>
        </p:blipFill>
        <p:spPr>
          <a:xfrm>
            <a:off x="2277828" y="2352706"/>
            <a:ext cx="4729080" cy="967225"/>
          </a:xfrm>
          <a:prstGeom prst="rect">
            <a:avLst/>
          </a:prstGeom>
          <a:noFill/>
        </p:spPr>
      </p:pic>
      <p:pic>
        <p:nvPicPr>
          <p:cNvPr id="4" name="Εικόνα 3"/>
          <p:cNvPicPr>
            <a:picLocks noChangeAspect="1"/>
          </p:cNvPicPr>
          <p:nvPr/>
        </p:nvPicPr>
        <p:blipFill>
          <a:blip r:embed="rId3"/>
          <a:stretch>
            <a:fillRect/>
          </a:stretch>
        </p:blipFill>
        <p:spPr>
          <a:xfrm>
            <a:off x="1193074" y="4719603"/>
            <a:ext cx="7742785" cy="961107"/>
          </a:xfrm>
          <a:prstGeom prst="rect">
            <a:avLst/>
          </a:prstGeom>
        </p:spPr>
      </p:pic>
      <p:sp>
        <p:nvSpPr>
          <p:cNvPr id="5" name="TextBox 4"/>
          <p:cNvSpPr txBox="1"/>
          <p:nvPr/>
        </p:nvSpPr>
        <p:spPr>
          <a:xfrm>
            <a:off x="1190625" y="1666875"/>
            <a:ext cx="1882547" cy="369332"/>
          </a:xfrm>
          <a:prstGeom prst="rect">
            <a:avLst/>
          </a:prstGeom>
          <a:noFill/>
        </p:spPr>
        <p:txBody>
          <a:bodyPr wrap="none" rtlCol="0">
            <a:spAutoFit/>
          </a:bodyPr>
          <a:lstStyle/>
          <a:p>
            <a:r>
              <a:rPr lang="el-GR" dirty="0"/>
              <a:t>Οξείδωση</a:t>
            </a:r>
            <a:endParaRPr lang="en-US" dirty="0"/>
          </a:p>
        </p:txBody>
      </p:sp>
      <p:sp>
        <p:nvSpPr>
          <p:cNvPr id="6" name="TextBox 5"/>
          <p:cNvSpPr txBox="1"/>
          <p:nvPr/>
        </p:nvSpPr>
        <p:spPr>
          <a:xfrm>
            <a:off x="3032125" y="4071938"/>
            <a:ext cx="2372840" cy="369332"/>
          </a:xfrm>
          <a:prstGeom prst="rect">
            <a:avLst/>
          </a:prstGeom>
          <a:noFill/>
        </p:spPr>
        <p:txBody>
          <a:bodyPr wrap="none" rtlCol="0">
            <a:spAutoFit/>
          </a:bodyPr>
          <a:lstStyle/>
          <a:p>
            <a:r>
              <a:rPr lang="en-US" dirty="0"/>
              <a:t>CrO</a:t>
            </a:r>
            <a:r>
              <a:rPr lang="en-US" baseline="-25000" dirty="0"/>
              <a:t>3</a:t>
            </a:r>
            <a:r>
              <a:rPr lang="en-US" dirty="0"/>
              <a:t>, KMnO</a:t>
            </a:r>
            <a:r>
              <a:rPr lang="en-US" baseline="-25000" dirty="0"/>
              <a:t>4</a:t>
            </a:r>
            <a:r>
              <a:rPr lang="en-US" dirty="0"/>
              <a:t>, HNO</a:t>
            </a:r>
            <a:r>
              <a:rPr lang="en-US" baseline="-25000" dirty="0"/>
              <a:t>3</a:t>
            </a:r>
          </a:p>
        </p:txBody>
      </p:sp>
    </p:spTree>
    <p:extLst>
      <p:ext uri="{BB962C8B-B14F-4D97-AF65-F5344CB8AC3E}">
        <p14:creationId xmlns:p14="http://schemas.microsoft.com/office/powerpoint/2010/main" val="855141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duotone>
              <a:prstClr val="black"/>
              <a:schemeClr val="tx2">
                <a:tint val="45000"/>
                <a:satMod val="400000"/>
              </a:schemeClr>
            </a:duotone>
          </a:blip>
          <a:stretch>
            <a:fillRect/>
          </a:stretch>
        </p:blipFill>
        <p:spPr>
          <a:xfrm>
            <a:off x="2822604" y="2213593"/>
            <a:ext cx="5886421" cy="1748038"/>
          </a:xfrm>
          <a:prstGeom prst="rect">
            <a:avLst/>
          </a:prstGeom>
        </p:spPr>
      </p:pic>
      <p:pic>
        <p:nvPicPr>
          <p:cNvPr id="3" name="Εικόνα 2"/>
          <p:cNvPicPr>
            <a:picLocks noChangeAspect="1"/>
          </p:cNvPicPr>
          <p:nvPr/>
        </p:nvPicPr>
        <p:blipFill>
          <a:blip r:embed="rId3"/>
          <a:stretch>
            <a:fillRect/>
          </a:stretch>
        </p:blipFill>
        <p:spPr>
          <a:xfrm>
            <a:off x="2079487" y="4986815"/>
            <a:ext cx="7745567" cy="1056480"/>
          </a:xfrm>
          <a:prstGeom prst="rect">
            <a:avLst/>
          </a:prstGeom>
        </p:spPr>
      </p:pic>
      <p:sp>
        <p:nvSpPr>
          <p:cNvPr id="4" name="TextBox 3"/>
          <p:cNvSpPr txBox="1"/>
          <p:nvPr/>
        </p:nvSpPr>
        <p:spPr>
          <a:xfrm>
            <a:off x="1722438" y="1349375"/>
            <a:ext cx="2805876" cy="369332"/>
          </a:xfrm>
          <a:prstGeom prst="rect">
            <a:avLst/>
          </a:prstGeom>
          <a:noFill/>
        </p:spPr>
        <p:txBody>
          <a:bodyPr wrap="none" rtlCol="0">
            <a:spAutoFit/>
          </a:bodyPr>
          <a:lstStyle/>
          <a:p>
            <a:r>
              <a:rPr lang="el-GR" dirty="0"/>
              <a:t>Καρβοξυλίωση</a:t>
            </a:r>
            <a:endParaRPr lang="en-US" dirty="0"/>
          </a:p>
        </p:txBody>
      </p:sp>
      <p:sp>
        <p:nvSpPr>
          <p:cNvPr id="5" name="TextBox 4"/>
          <p:cNvSpPr txBox="1"/>
          <p:nvPr/>
        </p:nvSpPr>
        <p:spPr>
          <a:xfrm>
            <a:off x="1182688" y="4476750"/>
            <a:ext cx="6635150" cy="369332"/>
          </a:xfrm>
          <a:prstGeom prst="rect">
            <a:avLst/>
          </a:prstGeom>
          <a:noFill/>
        </p:spPr>
        <p:txBody>
          <a:bodyPr wrap="none" rtlCol="0">
            <a:spAutoFit/>
          </a:bodyPr>
          <a:lstStyle/>
          <a:p>
            <a:r>
              <a:rPr lang="el-GR" dirty="0"/>
              <a:t>Ανοικοδόμηση ανθρακικής αλυσίδας</a:t>
            </a:r>
            <a:endParaRPr lang="en-US" dirty="0"/>
          </a:p>
        </p:txBody>
      </p:sp>
      <p:pic>
        <p:nvPicPr>
          <p:cNvPr id="6" name="Picture 5"/>
          <p:cNvPicPr>
            <a:picLocks noChangeAspect="1"/>
          </p:cNvPicPr>
          <p:nvPr/>
        </p:nvPicPr>
        <p:blipFill>
          <a:blip r:embed="rId4"/>
          <a:stretch>
            <a:fillRect/>
          </a:stretch>
        </p:blipFill>
        <p:spPr>
          <a:xfrm>
            <a:off x="9136061" y="103188"/>
            <a:ext cx="3000375" cy="2000250"/>
          </a:xfrm>
          <a:prstGeom prst="rect">
            <a:avLst/>
          </a:prstGeom>
        </p:spPr>
      </p:pic>
    </p:spTree>
    <p:extLst>
      <p:ext uri="{BB962C8B-B14F-4D97-AF65-F5344CB8AC3E}">
        <p14:creationId xmlns:p14="http://schemas.microsoft.com/office/powerpoint/2010/main" val="3928531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duotone>
              <a:prstClr val="black"/>
              <a:schemeClr val="tx2">
                <a:tint val="45000"/>
                <a:satMod val="400000"/>
              </a:schemeClr>
            </a:duotone>
          </a:blip>
          <a:stretch>
            <a:fillRect/>
          </a:stretch>
        </p:blipFill>
        <p:spPr>
          <a:xfrm>
            <a:off x="2286956" y="981392"/>
            <a:ext cx="5148646" cy="863880"/>
          </a:xfrm>
          <a:prstGeom prst="rect">
            <a:avLst/>
          </a:prstGeom>
        </p:spPr>
      </p:pic>
      <p:pic>
        <p:nvPicPr>
          <p:cNvPr id="3" name="Εικόνα 2"/>
          <p:cNvPicPr>
            <a:picLocks noChangeAspect="1"/>
          </p:cNvPicPr>
          <p:nvPr/>
        </p:nvPicPr>
        <p:blipFill>
          <a:blip r:embed="rId3"/>
          <a:stretch>
            <a:fillRect/>
          </a:stretch>
        </p:blipFill>
        <p:spPr>
          <a:xfrm>
            <a:off x="2903855" y="2524710"/>
            <a:ext cx="3901440" cy="1448534"/>
          </a:xfrm>
          <a:prstGeom prst="rect">
            <a:avLst/>
          </a:prstGeom>
        </p:spPr>
      </p:pic>
      <p:pic>
        <p:nvPicPr>
          <p:cNvPr id="4" name="Εικόνα 3"/>
          <p:cNvPicPr>
            <a:picLocks noChangeAspect="1"/>
          </p:cNvPicPr>
          <p:nvPr/>
        </p:nvPicPr>
        <p:blipFill>
          <a:blip r:embed="rId4"/>
          <a:stretch>
            <a:fillRect/>
          </a:stretch>
        </p:blipFill>
        <p:spPr>
          <a:xfrm>
            <a:off x="3767281" y="4829625"/>
            <a:ext cx="6847393" cy="1700080"/>
          </a:xfrm>
          <a:prstGeom prst="rect">
            <a:avLst/>
          </a:prstGeom>
        </p:spPr>
      </p:pic>
      <p:sp>
        <p:nvSpPr>
          <p:cNvPr id="5" name="TextBox 4"/>
          <p:cNvSpPr txBox="1"/>
          <p:nvPr/>
        </p:nvSpPr>
        <p:spPr>
          <a:xfrm>
            <a:off x="1317625" y="261938"/>
            <a:ext cx="3898611" cy="369332"/>
          </a:xfrm>
          <a:prstGeom prst="rect">
            <a:avLst/>
          </a:prstGeom>
          <a:noFill/>
        </p:spPr>
        <p:txBody>
          <a:bodyPr wrap="none" rtlCol="0">
            <a:spAutoFit/>
          </a:bodyPr>
          <a:lstStyle/>
          <a:p>
            <a:r>
              <a:rPr lang="el-GR" dirty="0"/>
              <a:t>Υδρόλυση νιτριλίου</a:t>
            </a:r>
            <a:endParaRPr lang="en-US" dirty="0"/>
          </a:p>
        </p:txBody>
      </p:sp>
    </p:spTree>
    <p:extLst>
      <p:ext uri="{BB962C8B-B14F-4D97-AF65-F5344CB8AC3E}">
        <p14:creationId xmlns:p14="http://schemas.microsoft.com/office/powerpoint/2010/main" val="596727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0CB54187-0688-C841-8656-9F53906DBBCE}"/>
              </a:ext>
            </a:extLst>
          </p:cNvPr>
          <p:cNvPicPr>
            <a:picLocks noChangeAspect="1"/>
          </p:cNvPicPr>
          <p:nvPr/>
        </p:nvPicPr>
        <p:blipFill>
          <a:blip r:embed="rId2"/>
          <a:stretch>
            <a:fillRect/>
          </a:stretch>
        </p:blipFill>
        <p:spPr>
          <a:xfrm>
            <a:off x="1009403" y="709429"/>
            <a:ext cx="1912999" cy="1559830"/>
          </a:xfrm>
          <a:prstGeom prst="rect">
            <a:avLst/>
          </a:prstGeom>
        </p:spPr>
      </p:pic>
      <p:pic>
        <p:nvPicPr>
          <p:cNvPr id="5" name="Εικόνα 4">
            <a:extLst>
              <a:ext uri="{FF2B5EF4-FFF2-40B4-BE49-F238E27FC236}">
                <a16:creationId xmlns:a16="http://schemas.microsoft.com/office/drawing/2014/main" id="{357C950F-DE12-C14A-B515-6A3DB5EE5992}"/>
              </a:ext>
            </a:extLst>
          </p:cNvPr>
          <p:cNvPicPr>
            <a:picLocks noChangeAspect="1"/>
          </p:cNvPicPr>
          <p:nvPr/>
        </p:nvPicPr>
        <p:blipFill>
          <a:blip r:embed="rId3"/>
          <a:stretch>
            <a:fillRect/>
          </a:stretch>
        </p:blipFill>
        <p:spPr>
          <a:xfrm>
            <a:off x="4607625" y="2975357"/>
            <a:ext cx="5734253" cy="2202285"/>
          </a:xfrm>
          <a:prstGeom prst="rect">
            <a:avLst/>
          </a:prstGeom>
        </p:spPr>
      </p:pic>
    </p:spTree>
    <p:extLst>
      <p:ext uri="{BB962C8B-B14F-4D97-AF65-F5344CB8AC3E}">
        <p14:creationId xmlns:p14="http://schemas.microsoft.com/office/powerpoint/2010/main" val="4272333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EEBFD4B6-E662-F448-A621-DFAF1CA8018C}"/>
              </a:ext>
            </a:extLst>
          </p:cNvPr>
          <p:cNvPicPr>
            <a:picLocks noChangeAspect="1"/>
          </p:cNvPicPr>
          <p:nvPr/>
        </p:nvPicPr>
        <p:blipFill>
          <a:blip r:embed="rId2"/>
          <a:stretch>
            <a:fillRect/>
          </a:stretch>
        </p:blipFill>
        <p:spPr>
          <a:xfrm>
            <a:off x="1279625" y="712519"/>
            <a:ext cx="9562545" cy="1489364"/>
          </a:xfrm>
          <a:prstGeom prst="rect">
            <a:avLst/>
          </a:prstGeom>
        </p:spPr>
      </p:pic>
      <p:pic>
        <p:nvPicPr>
          <p:cNvPr id="5" name="Εικόνα 4">
            <a:extLst>
              <a:ext uri="{FF2B5EF4-FFF2-40B4-BE49-F238E27FC236}">
                <a16:creationId xmlns:a16="http://schemas.microsoft.com/office/drawing/2014/main" id="{13AED7C7-3D9F-184E-8BFB-430C00377890}"/>
              </a:ext>
            </a:extLst>
          </p:cNvPr>
          <p:cNvPicPr>
            <a:picLocks noChangeAspect="1"/>
          </p:cNvPicPr>
          <p:nvPr/>
        </p:nvPicPr>
        <p:blipFill>
          <a:blip r:embed="rId3"/>
          <a:stretch>
            <a:fillRect/>
          </a:stretch>
        </p:blipFill>
        <p:spPr>
          <a:xfrm>
            <a:off x="1799998" y="3729842"/>
            <a:ext cx="8592003" cy="1852551"/>
          </a:xfrm>
          <a:prstGeom prst="rect">
            <a:avLst/>
          </a:prstGeom>
        </p:spPr>
      </p:pic>
    </p:spTree>
    <p:extLst>
      <p:ext uri="{BB962C8B-B14F-4D97-AF65-F5344CB8AC3E}">
        <p14:creationId xmlns:p14="http://schemas.microsoft.com/office/powerpoint/2010/main" val="3816157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675027" y="2018805"/>
            <a:ext cx="9886933" cy="1923803"/>
          </a:xfrm>
          <a:prstGeom prst="rect">
            <a:avLst/>
          </a:prstGeom>
        </p:spPr>
      </p:pic>
      <p:sp>
        <p:nvSpPr>
          <p:cNvPr id="3" name="TextBox 2"/>
          <p:cNvSpPr txBox="1"/>
          <p:nvPr/>
        </p:nvSpPr>
        <p:spPr>
          <a:xfrm>
            <a:off x="891540" y="518160"/>
            <a:ext cx="8061960" cy="646331"/>
          </a:xfrm>
          <a:prstGeom prst="rect">
            <a:avLst/>
          </a:prstGeom>
          <a:noFill/>
        </p:spPr>
        <p:txBody>
          <a:bodyPr wrap="square" rtlCol="0">
            <a:spAutoFit/>
          </a:bodyPr>
          <a:lstStyle/>
          <a:p>
            <a:r>
              <a:rPr lang="el-GR" sz="3600" dirty="0">
                <a:latin typeface="Cambria" panose="02040503050406030204" pitchFamily="18" charset="0"/>
              </a:rPr>
              <a:t>Μηχανισμός Προσθήκης-Απόσπασης</a:t>
            </a:r>
          </a:p>
        </p:txBody>
      </p:sp>
    </p:spTree>
    <p:extLst>
      <p:ext uri="{BB962C8B-B14F-4D97-AF65-F5344CB8AC3E}">
        <p14:creationId xmlns:p14="http://schemas.microsoft.com/office/powerpoint/2010/main" val="3609079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9180" y="800100"/>
            <a:ext cx="2125980" cy="369332"/>
          </a:xfrm>
          <a:prstGeom prst="rect">
            <a:avLst/>
          </a:prstGeom>
          <a:noFill/>
        </p:spPr>
        <p:txBody>
          <a:bodyPr wrap="square" rtlCol="0">
            <a:spAutoFit/>
          </a:bodyPr>
          <a:lstStyle/>
          <a:p>
            <a:r>
              <a:rPr lang="el-GR" dirty="0">
                <a:latin typeface="Cambria" panose="02040503050406030204" pitchFamily="18" charset="0"/>
              </a:rPr>
              <a:t>Βασική κατάλυση</a:t>
            </a:r>
            <a:r>
              <a:rPr lang="en-US" dirty="0">
                <a:latin typeface="Cambria" panose="02040503050406030204" pitchFamily="18" charset="0"/>
              </a:rPr>
              <a:t>:</a:t>
            </a:r>
            <a:endParaRPr lang="el-GR" dirty="0">
              <a:latin typeface="Cambria" panose="02040503050406030204" pitchFamily="18" charset="0"/>
            </a:endParaRPr>
          </a:p>
        </p:txBody>
      </p:sp>
      <p:pic>
        <p:nvPicPr>
          <p:cNvPr id="3" name="Εικόνα 2"/>
          <p:cNvPicPr>
            <a:picLocks noChangeAspect="1"/>
          </p:cNvPicPr>
          <p:nvPr/>
        </p:nvPicPr>
        <p:blipFill>
          <a:blip r:embed="rId2">
            <a:duotone>
              <a:prstClr val="black"/>
              <a:schemeClr val="tx2">
                <a:tint val="45000"/>
                <a:satMod val="400000"/>
              </a:schemeClr>
            </a:duotone>
          </a:blip>
          <a:stretch>
            <a:fillRect/>
          </a:stretch>
        </p:blipFill>
        <p:spPr>
          <a:xfrm>
            <a:off x="2661735" y="1558731"/>
            <a:ext cx="4324140" cy="753967"/>
          </a:xfrm>
          <a:prstGeom prst="rect">
            <a:avLst/>
          </a:prstGeom>
        </p:spPr>
      </p:pic>
      <p:pic>
        <p:nvPicPr>
          <p:cNvPr id="4" name="Εικόνα 3"/>
          <p:cNvPicPr>
            <a:picLocks noChangeAspect="1"/>
          </p:cNvPicPr>
          <p:nvPr/>
        </p:nvPicPr>
        <p:blipFill>
          <a:blip r:embed="rId3">
            <a:duotone>
              <a:prstClr val="black"/>
              <a:schemeClr val="tx2">
                <a:tint val="45000"/>
                <a:satMod val="400000"/>
              </a:schemeClr>
            </a:duotone>
          </a:blip>
          <a:stretch>
            <a:fillRect/>
          </a:stretch>
        </p:blipFill>
        <p:spPr>
          <a:xfrm>
            <a:off x="1638955" y="3015752"/>
            <a:ext cx="6369700" cy="1073120"/>
          </a:xfrm>
          <a:prstGeom prst="rect">
            <a:avLst/>
          </a:prstGeom>
        </p:spPr>
      </p:pic>
      <p:pic>
        <p:nvPicPr>
          <p:cNvPr id="5" name="Εικόνα 4"/>
          <p:cNvPicPr>
            <a:picLocks noChangeAspect="1"/>
          </p:cNvPicPr>
          <p:nvPr/>
        </p:nvPicPr>
        <p:blipFill>
          <a:blip r:embed="rId4">
            <a:duotone>
              <a:prstClr val="black"/>
              <a:schemeClr val="tx2">
                <a:tint val="45000"/>
                <a:satMod val="400000"/>
              </a:schemeClr>
            </a:duotone>
          </a:blip>
          <a:stretch>
            <a:fillRect/>
          </a:stretch>
        </p:blipFill>
        <p:spPr>
          <a:xfrm>
            <a:off x="2813278" y="4676408"/>
            <a:ext cx="4021055" cy="571767"/>
          </a:xfrm>
          <a:prstGeom prst="rect">
            <a:avLst/>
          </a:prstGeom>
        </p:spPr>
      </p:pic>
    </p:spTree>
    <p:extLst>
      <p:ext uri="{BB962C8B-B14F-4D97-AF65-F5344CB8AC3E}">
        <p14:creationId xmlns:p14="http://schemas.microsoft.com/office/powerpoint/2010/main" val="2100117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1080" y="746760"/>
            <a:ext cx="3512820" cy="369332"/>
          </a:xfrm>
          <a:prstGeom prst="rect">
            <a:avLst/>
          </a:prstGeom>
          <a:noFill/>
        </p:spPr>
        <p:txBody>
          <a:bodyPr wrap="square" rtlCol="0">
            <a:spAutoFit/>
          </a:bodyPr>
          <a:lstStyle/>
          <a:p>
            <a:r>
              <a:rPr lang="el-GR" dirty="0">
                <a:latin typeface="Cambria" panose="02040503050406030204" pitchFamily="18" charset="0"/>
              </a:rPr>
              <a:t>Όξινη κατάλυση</a:t>
            </a:r>
            <a:r>
              <a:rPr lang="en-US" dirty="0">
                <a:latin typeface="Cambria" panose="02040503050406030204" pitchFamily="18" charset="0"/>
              </a:rPr>
              <a:t>:</a:t>
            </a:r>
            <a:endParaRPr lang="el-GR" dirty="0">
              <a:latin typeface="Cambria" panose="02040503050406030204" pitchFamily="18" charset="0"/>
            </a:endParaRPr>
          </a:p>
        </p:txBody>
      </p:sp>
      <p:pic>
        <p:nvPicPr>
          <p:cNvPr id="3" name="Εικόνα 2"/>
          <p:cNvPicPr>
            <a:picLocks noChangeAspect="1"/>
          </p:cNvPicPr>
          <p:nvPr/>
        </p:nvPicPr>
        <p:blipFill>
          <a:blip r:embed="rId2">
            <a:duotone>
              <a:prstClr val="black"/>
              <a:schemeClr val="tx2">
                <a:tint val="45000"/>
                <a:satMod val="400000"/>
              </a:schemeClr>
            </a:duotone>
          </a:blip>
          <a:stretch>
            <a:fillRect/>
          </a:stretch>
        </p:blipFill>
        <p:spPr>
          <a:xfrm>
            <a:off x="3905280" y="950304"/>
            <a:ext cx="3683052" cy="1258327"/>
          </a:xfrm>
          <a:prstGeom prst="rect">
            <a:avLst/>
          </a:prstGeom>
        </p:spPr>
      </p:pic>
      <p:pic>
        <p:nvPicPr>
          <p:cNvPr id="4" name="Εικόνα 3"/>
          <p:cNvPicPr>
            <a:picLocks noChangeAspect="1"/>
          </p:cNvPicPr>
          <p:nvPr/>
        </p:nvPicPr>
        <p:blipFill>
          <a:blip r:embed="rId3">
            <a:duotone>
              <a:prstClr val="black"/>
              <a:schemeClr val="tx2">
                <a:tint val="45000"/>
                <a:satMod val="400000"/>
              </a:schemeClr>
            </a:duotone>
          </a:blip>
          <a:stretch>
            <a:fillRect/>
          </a:stretch>
        </p:blipFill>
        <p:spPr>
          <a:xfrm>
            <a:off x="2205275" y="2799836"/>
            <a:ext cx="8934836" cy="1487156"/>
          </a:xfrm>
          <a:prstGeom prst="rect">
            <a:avLst/>
          </a:prstGeom>
        </p:spPr>
      </p:pic>
      <p:pic>
        <p:nvPicPr>
          <p:cNvPr id="5" name="Εικόνα 4"/>
          <p:cNvPicPr>
            <a:picLocks noChangeAspect="1"/>
          </p:cNvPicPr>
          <p:nvPr/>
        </p:nvPicPr>
        <p:blipFill>
          <a:blip r:embed="rId4">
            <a:duotone>
              <a:prstClr val="black"/>
              <a:schemeClr val="tx2">
                <a:tint val="45000"/>
                <a:satMod val="400000"/>
              </a:schemeClr>
            </a:duotone>
          </a:blip>
          <a:stretch>
            <a:fillRect/>
          </a:stretch>
        </p:blipFill>
        <p:spPr>
          <a:xfrm>
            <a:off x="4533900" y="5047014"/>
            <a:ext cx="3931955" cy="1314038"/>
          </a:xfrm>
          <a:prstGeom prst="rect">
            <a:avLst/>
          </a:prstGeom>
        </p:spPr>
      </p:pic>
    </p:spTree>
    <p:extLst>
      <p:ext uri="{BB962C8B-B14F-4D97-AF65-F5344CB8AC3E}">
        <p14:creationId xmlns:p14="http://schemas.microsoft.com/office/powerpoint/2010/main" val="947528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DD57400-383A-1C45-82DC-2495D6CD571E}"/>
              </a:ext>
            </a:extLst>
          </p:cNvPr>
          <p:cNvPicPr>
            <a:picLocks noChangeAspect="1"/>
          </p:cNvPicPr>
          <p:nvPr/>
        </p:nvPicPr>
        <p:blipFill>
          <a:blip r:embed="rId2"/>
          <a:stretch>
            <a:fillRect/>
          </a:stretch>
        </p:blipFill>
        <p:spPr>
          <a:xfrm>
            <a:off x="628964" y="1434904"/>
            <a:ext cx="10934072" cy="3249637"/>
          </a:xfrm>
          <a:prstGeom prst="rect">
            <a:avLst/>
          </a:prstGeom>
        </p:spPr>
      </p:pic>
    </p:spTree>
    <p:extLst>
      <p:ext uri="{BB962C8B-B14F-4D97-AF65-F5344CB8AC3E}">
        <p14:creationId xmlns:p14="http://schemas.microsoft.com/office/powerpoint/2010/main" val="272151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duotone>
              <a:prstClr val="black"/>
              <a:schemeClr val="tx2">
                <a:tint val="45000"/>
                <a:satMod val="400000"/>
              </a:schemeClr>
            </a:duotone>
          </a:blip>
          <a:stretch>
            <a:fillRect/>
          </a:stretch>
        </p:blipFill>
        <p:spPr>
          <a:xfrm>
            <a:off x="2052420" y="471719"/>
            <a:ext cx="2047140" cy="366505"/>
          </a:xfrm>
          <a:prstGeom prst="rect">
            <a:avLst/>
          </a:prstGeom>
        </p:spPr>
      </p:pic>
      <p:pic>
        <p:nvPicPr>
          <p:cNvPr id="3" name="Εικόνα 2"/>
          <p:cNvPicPr>
            <a:picLocks noChangeAspect="1"/>
          </p:cNvPicPr>
          <p:nvPr/>
        </p:nvPicPr>
        <p:blipFill>
          <a:blip r:embed="rId3">
            <a:duotone>
              <a:prstClr val="black"/>
              <a:schemeClr val="tx2">
                <a:tint val="45000"/>
                <a:satMod val="400000"/>
              </a:schemeClr>
            </a:duotone>
          </a:blip>
          <a:stretch>
            <a:fillRect/>
          </a:stretch>
        </p:blipFill>
        <p:spPr>
          <a:xfrm>
            <a:off x="4272838" y="193741"/>
            <a:ext cx="446100" cy="461229"/>
          </a:xfrm>
          <a:prstGeom prst="rect">
            <a:avLst/>
          </a:prstGeom>
        </p:spPr>
      </p:pic>
      <p:pic>
        <p:nvPicPr>
          <p:cNvPr id="4" name="Εικόνα 3"/>
          <p:cNvPicPr>
            <a:picLocks noChangeAspect="1"/>
          </p:cNvPicPr>
          <p:nvPr/>
        </p:nvPicPr>
        <p:blipFill>
          <a:blip r:embed="rId4">
            <a:duotone>
              <a:prstClr val="black"/>
              <a:schemeClr val="tx2">
                <a:tint val="45000"/>
                <a:satMod val="400000"/>
              </a:schemeClr>
            </a:duotone>
          </a:blip>
          <a:stretch>
            <a:fillRect/>
          </a:stretch>
        </p:blipFill>
        <p:spPr>
          <a:xfrm>
            <a:off x="4746158" y="471718"/>
            <a:ext cx="1928621" cy="435061"/>
          </a:xfrm>
          <a:prstGeom prst="rect">
            <a:avLst/>
          </a:prstGeom>
        </p:spPr>
      </p:pic>
      <p:pic>
        <p:nvPicPr>
          <p:cNvPr id="5" name="Εικόνα 4"/>
          <p:cNvPicPr>
            <a:picLocks noChangeAspect="1"/>
          </p:cNvPicPr>
          <p:nvPr/>
        </p:nvPicPr>
        <p:blipFill>
          <a:blip r:embed="rId5">
            <a:duotone>
              <a:prstClr val="black"/>
              <a:schemeClr val="tx2">
                <a:tint val="45000"/>
                <a:satMod val="400000"/>
              </a:schemeClr>
            </a:duotone>
          </a:blip>
          <a:stretch>
            <a:fillRect/>
          </a:stretch>
        </p:blipFill>
        <p:spPr>
          <a:xfrm rot="16200000">
            <a:off x="4332024" y="331671"/>
            <a:ext cx="181671" cy="646599"/>
          </a:xfrm>
          <a:prstGeom prst="rect">
            <a:avLst/>
          </a:prstGeom>
        </p:spPr>
      </p:pic>
      <p:pic>
        <p:nvPicPr>
          <p:cNvPr id="6" name="Εικόνα 5"/>
          <p:cNvPicPr>
            <a:picLocks noChangeAspect="1"/>
          </p:cNvPicPr>
          <p:nvPr/>
        </p:nvPicPr>
        <p:blipFill>
          <a:blip r:embed="rId6">
            <a:duotone>
              <a:prstClr val="black"/>
              <a:schemeClr val="tx2">
                <a:tint val="45000"/>
                <a:satMod val="400000"/>
              </a:schemeClr>
            </a:duotone>
          </a:blip>
          <a:stretch>
            <a:fillRect/>
          </a:stretch>
        </p:blipFill>
        <p:spPr>
          <a:xfrm>
            <a:off x="1222259" y="1556212"/>
            <a:ext cx="9611280" cy="2003971"/>
          </a:xfrm>
          <a:prstGeom prst="rect">
            <a:avLst/>
          </a:prstGeom>
        </p:spPr>
      </p:pic>
      <p:pic>
        <p:nvPicPr>
          <p:cNvPr id="7" name="Εικόνα 6"/>
          <p:cNvPicPr>
            <a:picLocks noChangeAspect="1"/>
          </p:cNvPicPr>
          <p:nvPr/>
        </p:nvPicPr>
        <p:blipFill>
          <a:blip r:embed="rId7">
            <a:duotone>
              <a:prstClr val="black"/>
              <a:schemeClr val="tx2">
                <a:tint val="45000"/>
                <a:satMod val="400000"/>
              </a:schemeClr>
            </a:duotone>
          </a:blip>
          <a:stretch>
            <a:fillRect/>
          </a:stretch>
        </p:blipFill>
        <p:spPr>
          <a:xfrm>
            <a:off x="1251393" y="3713625"/>
            <a:ext cx="9611280" cy="1857181"/>
          </a:xfrm>
          <a:prstGeom prst="rect">
            <a:avLst/>
          </a:prstGeom>
        </p:spPr>
      </p:pic>
    </p:spTree>
    <p:extLst>
      <p:ext uri="{BB962C8B-B14F-4D97-AF65-F5344CB8AC3E}">
        <p14:creationId xmlns:p14="http://schemas.microsoft.com/office/powerpoint/2010/main" val="437599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1382" y="1274152"/>
            <a:ext cx="5196254" cy="369332"/>
          </a:xfrm>
          <a:prstGeom prst="rect">
            <a:avLst/>
          </a:prstGeom>
          <a:noFill/>
        </p:spPr>
        <p:txBody>
          <a:bodyPr wrap="square" rtlCol="0">
            <a:spAutoFit/>
          </a:bodyPr>
          <a:lstStyle/>
          <a:p>
            <a:r>
              <a:rPr lang="el-GR" dirty="0">
                <a:latin typeface="Cambria" panose="02040503050406030204" pitchFamily="18" charset="0"/>
              </a:rPr>
              <a:t>Προτεραιότητα χαρακτηριστικών ομάδων</a:t>
            </a:r>
          </a:p>
        </p:txBody>
      </p:sp>
      <p:pic>
        <p:nvPicPr>
          <p:cNvPr id="6" name="Εικόνα 5"/>
          <p:cNvPicPr>
            <a:picLocks noChangeAspect="1"/>
          </p:cNvPicPr>
          <p:nvPr/>
        </p:nvPicPr>
        <p:blipFill>
          <a:blip r:embed="rId2">
            <a:duotone>
              <a:prstClr val="black"/>
              <a:schemeClr val="tx2">
                <a:tint val="45000"/>
                <a:satMod val="400000"/>
              </a:schemeClr>
            </a:duotone>
          </a:blip>
          <a:stretch>
            <a:fillRect/>
          </a:stretch>
        </p:blipFill>
        <p:spPr>
          <a:xfrm>
            <a:off x="731382" y="1820008"/>
            <a:ext cx="10209271" cy="672415"/>
          </a:xfrm>
          <a:prstGeom prst="rect">
            <a:avLst/>
          </a:prstGeom>
        </p:spPr>
      </p:pic>
    </p:spTree>
    <p:extLst>
      <p:ext uri="{BB962C8B-B14F-4D97-AF65-F5344CB8AC3E}">
        <p14:creationId xmlns:p14="http://schemas.microsoft.com/office/powerpoint/2010/main" val="436429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duotone>
              <a:prstClr val="black"/>
              <a:schemeClr val="tx2">
                <a:tint val="45000"/>
                <a:satMod val="400000"/>
              </a:schemeClr>
            </a:duotone>
          </a:blip>
          <a:stretch>
            <a:fillRect/>
          </a:stretch>
        </p:blipFill>
        <p:spPr>
          <a:xfrm>
            <a:off x="2258956" y="2164483"/>
            <a:ext cx="5290102" cy="1048955"/>
          </a:xfrm>
          <a:prstGeom prst="rect">
            <a:avLst/>
          </a:prstGeom>
        </p:spPr>
      </p:pic>
      <p:pic>
        <p:nvPicPr>
          <p:cNvPr id="3" name="Εικόνα 2"/>
          <p:cNvPicPr>
            <a:picLocks noChangeAspect="1"/>
          </p:cNvPicPr>
          <p:nvPr/>
        </p:nvPicPr>
        <p:blipFill>
          <a:blip r:embed="rId3">
            <a:duotone>
              <a:prstClr val="black"/>
              <a:schemeClr val="tx2">
                <a:tint val="45000"/>
                <a:satMod val="400000"/>
              </a:schemeClr>
            </a:duotone>
          </a:blip>
          <a:stretch>
            <a:fillRect/>
          </a:stretch>
        </p:blipFill>
        <p:spPr>
          <a:xfrm>
            <a:off x="2781300" y="4169039"/>
            <a:ext cx="4245415" cy="1455604"/>
          </a:xfrm>
          <a:prstGeom prst="rect">
            <a:avLst/>
          </a:prstGeom>
        </p:spPr>
      </p:pic>
      <p:sp>
        <p:nvSpPr>
          <p:cNvPr id="4" name="TextBox 3"/>
          <p:cNvSpPr txBox="1"/>
          <p:nvPr/>
        </p:nvSpPr>
        <p:spPr>
          <a:xfrm>
            <a:off x="180975" y="85725"/>
            <a:ext cx="5200650" cy="646331"/>
          </a:xfrm>
          <a:prstGeom prst="rect">
            <a:avLst/>
          </a:prstGeom>
          <a:noFill/>
        </p:spPr>
        <p:txBody>
          <a:bodyPr wrap="square" rtlCol="0">
            <a:spAutoFit/>
          </a:bodyPr>
          <a:lstStyle/>
          <a:p>
            <a:r>
              <a:rPr lang="el-GR" sz="3600" dirty="0" err="1">
                <a:latin typeface="Cambria" panose="02040503050406030204" pitchFamily="18" charset="0"/>
              </a:rPr>
              <a:t>Ακυλο</a:t>
            </a:r>
            <a:r>
              <a:rPr lang="el-GR" sz="3600" dirty="0">
                <a:latin typeface="Cambria" panose="02040503050406030204" pitchFamily="18" charset="0"/>
              </a:rPr>
              <a:t> αλογονίδια</a:t>
            </a:r>
          </a:p>
        </p:txBody>
      </p:sp>
      <p:pic>
        <p:nvPicPr>
          <p:cNvPr id="5" name="Εικόνα 4">
            <a:extLst>
              <a:ext uri="{FF2B5EF4-FFF2-40B4-BE49-F238E27FC236}">
                <a16:creationId xmlns:a16="http://schemas.microsoft.com/office/drawing/2014/main" id="{4E22BF0F-021F-FC4C-B675-A7266B12ED6A}"/>
              </a:ext>
            </a:extLst>
          </p:cNvPr>
          <p:cNvPicPr>
            <a:picLocks noChangeAspect="1"/>
          </p:cNvPicPr>
          <p:nvPr/>
        </p:nvPicPr>
        <p:blipFill>
          <a:blip r:embed="rId4"/>
          <a:stretch>
            <a:fillRect/>
          </a:stretch>
        </p:blipFill>
        <p:spPr>
          <a:xfrm>
            <a:off x="4024190" y="-11822"/>
            <a:ext cx="1759633" cy="1407706"/>
          </a:xfrm>
          <a:prstGeom prst="rect">
            <a:avLst/>
          </a:prstGeom>
          <a:solidFill>
            <a:schemeClr val="bg2">
              <a:lumMod val="60000"/>
              <a:lumOff val="40000"/>
              <a:alpha val="0"/>
            </a:schemeClr>
          </a:solidFill>
        </p:spPr>
      </p:pic>
    </p:spTree>
    <p:extLst>
      <p:ext uri="{BB962C8B-B14F-4D97-AF65-F5344CB8AC3E}">
        <p14:creationId xmlns:p14="http://schemas.microsoft.com/office/powerpoint/2010/main" val="4168436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640919" y="1250706"/>
            <a:ext cx="6490789" cy="1311225"/>
          </a:xfrm>
          <a:prstGeom prst="rect">
            <a:avLst/>
          </a:prstGeom>
        </p:spPr>
      </p:pic>
      <p:pic>
        <p:nvPicPr>
          <p:cNvPr id="3" name="Εικόνα 2"/>
          <p:cNvPicPr>
            <a:picLocks noChangeAspect="1"/>
          </p:cNvPicPr>
          <p:nvPr/>
        </p:nvPicPr>
        <p:blipFill>
          <a:blip r:embed="rId3"/>
          <a:stretch>
            <a:fillRect/>
          </a:stretch>
        </p:blipFill>
        <p:spPr>
          <a:xfrm>
            <a:off x="2643425" y="3792269"/>
            <a:ext cx="6488283" cy="1266825"/>
          </a:xfrm>
          <a:prstGeom prst="rect">
            <a:avLst/>
          </a:prstGeom>
        </p:spPr>
      </p:pic>
      <p:sp>
        <p:nvSpPr>
          <p:cNvPr id="4" name="TextBox 3"/>
          <p:cNvSpPr txBox="1"/>
          <p:nvPr/>
        </p:nvSpPr>
        <p:spPr>
          <a:xfrm>
            <a:off x="1704975" y="2781418"/>
            <a:ext cx="8782050" cy="369332"/>
          </a:xfrm>
          <a:prstGeom prst="rect">
            <a:avLst/>
          </a:prstGeom>
          <a:noFill/>
        </p:spPr>
        <p:txBody>
          <a:bodyPr wrap="square" rtlCol="0">
            <a:spAutoFit/>
          </a:bodyPr>
          <a:lstStyle/>
          <a:p>
            <a:r>
              <a:rPr lang="el-GR" dirty="0">
                <a:latin typeface="Cambria" panose="02040503050406030204" pitchFamily="18" charset="0"/>
              </a:rPr>
              <a:t>Κακή αποχωρούσα ομάδα                                                          καλή αποχωρούσα ομάδα</a:t>
            </a:r>
          </a:p>
        </p:txBody>
      </p:sp>
    </p:spTree>
    <p:extLst>
      <p:ext uri="{BB962C8B-B14F-4D97-AF65-F5344CB8AC3E}">
        <p14:creationId xmlns:p14="http://schemas.microsoft.com/office/powerpoint/2010/main" val="4277008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552121" y="723901"/>
            <a:ext cx="8255179" cy="1948008"/>
          </a:xfrm>
          <a:prstGeom prst="rect">
            <a:avLst/>
          </a:prstGeom>
        </p:spPr>
      </p:pic>
      <p:sp>
        <p:nvSpPr>
          <p:cNvPr id="3" name="TextBox 2"/>
          <p:cNvSpPr txBox="1"/>
          <p:nvPr/>
        </p:nvSpPr>
        <p:spPr>
          <a:xfrm>
            <a:off x="771525" y="152400"/>
            <a:ext cx="2790825" cy="461665"/>
          </a:xfrm>
          <a:prstGeom prst="rect">
            <a:avLst/>
          </a:prstGeom>
          <a:noFill/>
        </p:spPr>
        <p:txBody>
          <a:bodyPr wrap="square" rtlCol="0">
            <a:spAutoFit/>
          </a:bodyPr>
          <a:lstStyle/>
          <a:p>
            <a:r>
              <a:rPr lang="el-GR" sz="2400" dirty="0">
                <a:latin typeface="Cambria" panose="02040503050406030204" pitchFamily="18" charset="0"/>
              </a:rPr>
              <a:t>Προσθήκη</a:t>
            </a:r>
          </a:p>
        </p:txBody>
      </p:sp>
      <p:sp>
        <p:nvSpPr>
          <p:cNvPr id="4" name="TextBox 3"/>
          <p:cNvSpPr txBox="1"/>
          <p:nvPr/>
        </p:nvSpPr>
        <p:spPr>
          <a:xfrm>
            <a:off x="771525" y="2876550"/>
            <a:ext cx="2705100" cy="461665"/>
          </a:xfrm>
          <a:prstGeom prst="rect">
            <a:avLst/>
          </a:prstGeom>
          <a:noFill/>
        </p:spPr>
        <p:txBody>
          <a:bodyPr wrap="square" rtlCol="0">
            <a:spAutoFit/>
          </a:bodyPr>
          <a:lstStyle/>
          <a:p>
            <a:r>
              <a:rPr lang="el-GR" sz="2400" dirty="0">
                <a:latin typeface="Cambria" panose="02040503050406030204" pitchFamily="18" charset="0"/>
              </a:rPr>
              <a:t>Απόσπαση</a:t>
            </a:r>
          </a:p>
        </p:txBody>
      </p:sp>
      <p:pic>
        <p:nvPicPr>
          <p:cNvPr id="5" name="Εικόνα 4"/>
          <p:cNvPicPr>
            <a:picLocks noChangeAspect="1"/>
          </p:cNvPicPr>
          <p:nvPr/>
        </p:nvPicPr>
        <p:blipFill>
          <a:blip r:embed="rId3"/>
          <a:stretch>
            <a:fillRect/>
          </a:stretch>
        </p:blipFill>
        <p:spPr>
          <a:xfrm>
            <a:off x="1552121" y="3542855"/>
            <a:ext cx="8255179" cy="1778723"/>
          </a:xfrm>
          <a:prstGeom prst="rect">
            <a:avLst/>
          </a:prstGeom>
        </p:spPr>
      </p:pic>
    </p:spTree>
    <p:extLst>
      <p:ext uri="{BB962C8B-B14F-4D97-AF65-F5344CB8AC3E}">
        <p14:creationId xmlns:p14="http://schemas.microsoft.com/office/powerpoint/2010/main" val="2983705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duotone>
              <a:prstClr val="black"/>
              <a:schemeClr val="tx2">
                <a:tint val="45000"/>
                <a:satMod val="400000"/>
              </a:schemeClr>
            </a:duotone>
          </a:blip>
          <a:stretch>
            <a:fillRect/>
          </a:stretch>
        </p:blipFill>
        <p:spPr>
          <a:xfrm>
            <a:off x="1126846" y="2141750"/>
            <a:ext cx="6226229" cy="1134966"/>
          </a:xfrm>
          <a:prstGeom prst="rect">
            <a:avLst/>
          </a:prstGeom>
        </p:spPr>
      </p:pic>
      <p:pic>
        <p:nvPicPr>
          <p:cNvPr id="3" name="Εικόνα 2"/>
          <p:cNvPicPr>
            <a:picLocks noChangeAspect="1"/>
          </p:cNvPicPr>
          <p:nvPr/>
        </p:nvPicPr>
        <p:blipFill>
          <a:blip r:embed="rId3">
            <a:duotone>
              <a:prstClr val="black"/>
              <a:schemeClr val="tx2">
                <a:tint val="45000"/>
                <a:satMod val="400000"/>
              </a:schemeClr>
            </a:duotone>
          </a:blip>
          <a:stretch>
            <a:fillRect/>
          </a:stretch>
        </p:blipFill>
        <p:spPr>
          <a:xfrm>
            <a:off x="7351548" y="2104869"/>
            <a:ext cx="3713606" cy="1134966"/>
          </a:xfrm>
          <a:prstGeom prst="rect">
            <a:avLst/>
          </a:prstGeom>
        </p:spPr>
      </p:pic>
      <p:sp>
        <p:nvSpPr>
          <p:cNvPr id="4" name="TextBox 3"/>
          <p:cNvSpPr txBox="1"/>
          <p:nvPr/>
        </p:nvSpPr>
        <p:spPr>
          <a:xfrm>
            <a:off x="485775" y="390525"/>
            <a:ext cx="4362450" cy="646331"/>
          </a:xfrm>
          <a:prstGeom prst="rect">
            <a:avLst/>
          </a:prstGeom>
          <a:noFill/>
        </p:spPr>
        <p:txBody>
          <a:bodyPr wrap="square" rtlCol="0">
            <a:spAutoFit/>
          </a:bodyPr>
          <a:lstStyle/>
          <a:p>
            <a:r>
              <a:rPr lang="el-GR" sz="3600" dirty="0" err="1">
                <a:latin typeface="Cambria" panose="02040503050406030204" pitchFamily="18" charset="0"/>
              </a:rPr>
              <a:t>Ανυδρίτες</a:t>
            </a:r>
            <a:endParaRPr lang="el-GR" sz="3600" dirty="0">
              <a:latin typeface="Cambria" panose="02040503050406030204" pitchFamily="18" charset="0"/>
            </a:endParaRPr>
          </a:p>
        </p:txBody>
      </p:sp>
      <p:pic>
        <p:nvPicPr>
          <p:cNvPr id="5" name="Εικόνα 4"/>
          <p:cNvPicPr>
            <a:picLocks noChangeAspect="1"/>
          </p:cNvPicPr>
          <p:nvPr/>
        </p:nvPicPr>
        <p:blipFill>
          <a:blip r:embed="rId4">
            <a:duotone>
              <a:prstClr val="black"/>
              <a:schemeClr val="tx2">
                <a:tint val="45000"/>
                <a:satMod val="400000"/>
              </a:schemeClr>
            </a:duotone>
          </a:blip>
          <a:stretch>
            <a:fillRect/>
          </a:stretch>
        </p:blipFill>
        <p:spPr>
          <a:xfrm>
            <a:off x="3467550" y="4342139"/>
            <a:ext cx="4285800" cy="2125336"/>
          </a:xfrm>
          <a:prstGeom prst="rect">
            <a:avLst/>
          </a:prstGeom>
        </p:spPr>
      </p:pic>
      <p:pic>
        <p:nvPicPr>
          <p:cNvPr id="6" name="Εικόνα 5">
            <a:extLst>
              <a:ext uri="{FF2B5EF4-FFF2-40B4-BE49-F238E27FC236}">
                <a16:creationId xmlns:a16="http://schemas.microsoft.com/office/drawing/2014/main" id="{B85F8065-42A3-8B40-B81B-50809AE4D3DB}"/>
              </a:ext>
            </a:extLst>
          </p:cNvPr>
          <p:cNvPicPr>
            <a:picLocks noChangeAspect="1"/>
          </p:cNvPicPr>
          <p:nvPr/>
        </p:nvPicPr>
        <p:blipFill>
          <a:blip r:embed="rId5"/>
          <a:stretch>
            <a:fillRect/>
          </a:stretch>
        </p:blipFill>
        <p:spPr>
          <a:xfrm>
            <a:off x="3250694" y="117420"/>
            <a:ext cx="1978531" cy="1192539"/>
          </a:xfrm>
          <a:prstGeom prst="rect">
            <a:avLst/>
          </a:prstGeom>
        </p:spPr>
      </p:pic>
    </p:spTree>
    <p:extLst>
      <p:ext uri="{BB962C8B-B14F-4D97-AF65-F5344CB8AC3E}">
        <p14:creationId xmlns:p14="http://schemas.microsoft.com/office/powerpoint/2010/main" val="2054995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233953" y="1876865"/>
            <a:ext cx="7025154" cy="1414950"/>
          </a:xfrm>
          <a:prstGeom prst="rect">
            <a:avLst/>
          </a:prstGeom>
        </p:spPr>
      </p:pic>
      <p:sp>
        <p:nvSpPr>
          <p:cNvPr id="3" name="TextBox 2"/>
          <p:cNvSpPr txBox="1"/>
          <p:nvPr/>
        </p:nvSpPr>
        <p:spPr>
          <a:xfrm>
            <a:off x="867214" y="378363"/>
            <a:ext cx="3200400" cy="646331"/>
          </a:xfrm>
          <a:prstGeom prst="rect">
            <a:avLst/>
          </a:prstGeom>
          <a:noFill/>
        </p:spPr>
        <p:txBody>
          <a:bodyPr wrap="square" rtlCol="0">
            <a:spAutoFit/>
          </a:bodyPr>
          <a:lstStyle/>
          <a:p>
            <a:r>
              <a:rPr lang="el-GR" sz="3600" dirty="0">
                <a:latin typeface="Cambria" panose="02040503050406030204" pitchFamily="18" charset="0"/>
              </a:rPr>
              <a:t>Εστέρες</a:t>
            </a:r>
          </a:p>
        </p:txBody>
      </p:sp>
      <p:pic>
        <p:nvPicPr>
          <p:cNvPr id="4" name="Εικόνα 3"/>
          <p:cNvPicPr>
            <a:picLocks noChangeAspect="1"/>
          </p:cNvPicPr>
          <p:nvPr/>
        </p:nvPicPr>
        <p:blipFill>
          <a:blip r:embed="rId3"/>
          <a:stretch>
            <a:fillRect/>
          </a:stretch>
        </p:blipFill>
        <p:spPr>
          <a:xfrm>
            <a:off x="647700" y="3832613"/>
            <a:ext cx="10197660" cy="1558537"/>
          </a:xfrm>
          <a:prstGeom prst="rect">
            <a:avLst/>
          </a:prstGeom>
        </p:spPr>
      </p:pic>
      <p:sp>
        <p:nvSpPr>
          <p:cNvPr id="5" name="TextBox 4"/>
          <p:cNvSpPr txBox="1"/>
          <p:nvPr/>
        </p:nvSpPr>
        <p:spPr>
          <a:xfrm>
            <a:off x="619125" y="3368042"/>
            <a:ext cx="2495550" cy="461665"/>
          </a:xfrm>
          <a:prstGeom prst="rect">
            <a:avLst/>
          </a:prstGeom>
          <a:noFill/>
        </p:spPr>
        <p:txBody>
          <a:bodyPr wrap="square" rtlCol="0">
            <a:spAutoFit/>
          </a:bodyPr>
          <a:lstStyle/>
          <a:p>
            <a:r>
              <a:rPr lang="el-GR" sz="2400" dirty="0">
                <a:latin typeface="Cambria" panose="02040503050406030204" pitchFamily="18" charset="0"/>
              </a:rPr>
              <a:t>υδρόλυση</a:t>
            </a:r>
          </a:p>
        </p:txBody>
      </p:sp>
      <p:pic>
        <p:nvPicPr>
          <p:cNvPr id="6" name="Εικόνα 5">
            <a:extLst>
              <a:ext uri="{FF2B5EF4-FFF2-40B4-BE49-F238E27FC236}">
                <a16:creationId xmlns:a16="http://schemas.microsoft.com/office/drawing/2014/main" id="{B75F68F5-AFAF-F74C-9043-D6027FCDE80C}"/>
              </a:ext>
            </a:extLst>
          </p:cNvPr>
          <p:cNvPicPr>
            <a:picLocks noChangeAspect="1"/>
          </p:cNvPicPr>
          <p:nvPr/>
        </p:nvPicPr>
        <p:blipFill>
          <a:blip r:embed="rId4"/>
          <a:stretch>
            <a:fillRect/>
          </a:stretch>
        </p:blipFill>
        <p:spPr>
          <a:xfrm>
            <a:off x="2932893" y="-33449"/>
            <a:ext cx="1667315" cy="1667315"/>
          </a:xfrm>
          <a:prstGeom prst="rect">
            <a:avLst/>
          </a:prstGeom>
        </p:spPr>
      </p:pic>
    </p:spTree>
    <p:extLst>
      <p:ext uri="{BB962C8B-B14F-4D97-AF65-F5344CB8AC3E}">
        <p14:creationId xmlns:p14="http://schemas.microsoft.com/office/powerpoint/2010/main" val="134821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950236" y="381001"/>
            <a:ext cx="7835989" cy="1404466"/>
          </a:xfrm>
          <a:prstGeom prst="rect">
            <a:avLst/>
          </a:prstGeom>
        </p:spPr>
      </p:pic>
      <p:pic>
        <p:nvPicPr>
          <p:cNvPr id="3" name="Εικόνα 2"/>
          <p:cNvPicPr>
            <a:picLocks noChangeAspect="1"/>
          </p:cNvPicPr>
          <p:nvPr/>
        </p:nvPicPr>
        <p:blipFill>
          <a:blip r:embed="rId3"/>
          <a:stretch>
            <a:fillRect/>
          </a:stretch>
        </p:blipFill>
        <p:spPr>
          <a:xfrm>
            <a:off x="1970958" y="1924050"/>
            <a:ext cx="7794544" cy="1710841"/>
          </a:xfrm>
          <a:prstGeom prst="rect">
            <a:avLst/>
          </a:prstGeom>
        </p:spPr>
      </p:pic>
      <p:pic>
        <p:nvPicPr>
          <p:cNvPr id="4" name="Εικόνα 3"/>
          <p:cNvPicPr>
            <a:picLocks noChangeAspect="1"/>
          </p:cNvPicPr>
          <p:nvPr/>
        </p:nvPicPr>
        <p:blipFill>
          <a:blip r:embed="rId4"/>
          <a:stretch>
            <a:fillRect/>
          </a:stretch>
        </p:blipFill>
        <p:spPr>
          <a:xfrm>
            <a:off x="1970958" y="3773474"/>
            <a:ext cx="7794544" cy="2758952"/>
          </a:xfrm>
          <a:prstGeom prst="rect">
            <a:avLst/>
          </a:prstGeom>
        </p:spPr>
      </p:pic>
    </p:spTree>
    <p:extLst>
      <p:ext uri="{BB962C8B-B14F-4D97-AF65-F5344CB8AC3E}">
        <p14:creationId xmlns:p14="http://schemas.microsoft.com/office/powerpoint/2010/main" val="613608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duotone>
              <a:prstClr val="black"/>
              <a:schemeClr val="tx2">
                <a:tint val="45000"/>
                <a:satMod val="400000"/>
              </a:schemeClr>
            </a:duotone>
          </a:blip>
          <a:stretch>
            <a:fillRect/>
          </a:stretch>
        </p:blipFill>
        <p:spPr>
          <a:xfrm>
            <a:off x="3712808" y="2168476"/>
            <a:ext cx="5476248" cy="1697033"/>
          </a:xfrm>
          <a:prstGeom prst="rect">
            <a:avLst/>
          </a:prstGeom>
        </p:spPr>
      </p:pic>
      <p:sp>
        <p:nvSpPr>
          <p:cNvPr id="3" name="TextBox 2"/>
          <p:cNvSpPr txBox="1"/>
          <p:nvPr/>
        </p:nvSpPr>
        <p:spPr>
          <a:xfrm>
            <a:off x="1419225" y="781050"/>
            <a:ext cx="3895725" cy="461665"/>
          </a:xfrm>
          <a:prstGeom prst="rect">
            <a:avLst/>
          </a:prstGeom>
          <a:noFill/>
        </p:spPr>
        <p:txBody>
          <a:bodyPr wrap="square" rtlCol="0">
            <a:spAutoFit/>
          </a:bodyPr>
          <a:lstStyle/>
          <a:p>
            <a:r>
              <a:rPr lang="el-GR" sz="2400" dirty="0">
                <a:latin typeface="Cambria" panose="02040503050406030204" pitchFamily="18" charset="0"/>
              </a:rPr>
              <a:t>Δημιουργία </a:t>
            </a:r>
            <a:r>
              <a:rPr lang="el-GR" sz="2400" dirty="0" err="1">
                <a:latin typeface="Cambria" panose="02040503050406030204" pitchFamily="18" charset="0"/>
              </a:rPr>
              <a:t>λακτόνης</a:t>
            </a:r>
            <a:endParaRPr lang="el-GR" sz="2400" dirty="0">
              <a:latin typeface="Cambria" panose="02040503050406030204" pitchFamily="18" charset="0"/>
            </a:endParaRPr>
          </a:p>
        </p:txBody>
      </p:sp>
    </p:spTree>
    <p:extLst>
      <p:ext uri="{BB962C8B-B14F-4D97-AF65-F5344CB8AC3E}">
        <p14:creationId xmlns:p14="http://schemas.microsoft.com/office/powerpoint/2010/main" val="963437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Simple Dean-Stark Apparatus Explained - YouTube">
            <a:extLst>
              <a:ext uri="{FF2B5EF4-FFF2-40B4-BE49-F238E27FC236}">
                <a16:creationId xmlns:a16="http://schemas.microsoft.com/office/drawing/2014/main" id="{39E7C44D-58E1-F142-92AF-CC4E0BCE5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333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83032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ictures from an organic chemistry laboratory | Organic chemistry,  Chemistry labs, Chemistry">
            <a:extLst>
              <a:ext uri="{FF2B5EF4-FFF2-40B4-BE49-F238E27FC236}">
                <a16:creationId xmlns:a16="http://schemas.microsoft.com/office/drawing/2014/main" id="{FAD3F216-C0DB-C743-84EF-E82E2E856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12192000" cy="6743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10856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38150"/>
            <a:ext cx="4591050" cy="646331"/>
          </a:xfrm>
          <a:prstGeom prst="rect">
            <a:avLst/>
          </a:prstGeom>
          <a:noFill/>
        </p:spPr>
        <p:txBody>
          <a:bodyPr wrap="square" rtlCol="0">
            <a:spAutoFit/>
          </a:bodyPr>
          <a:lstStyle/>
          <a:p>
            <a:r>
              <a:rPr lang="el-GR" sz="3600" dirty="0" err="1">
                <a:latin typeface="Cambria" panose="02040503050406030204" pitchFamily="18" charset="0"/>
              </a:rPr>
              <a:t>Αμίδια</a:t>
            </a:r>
            <a:endParaRPr lang="el-GR" sz="3600" dirty="0">
              <a:latin typeface="Cambria" panose="02040503050406030204" pitchFamily="18" charset="0"/>
            </a:endParaRPr>
          </a:p>
        </p:txBody>
      </p:sp>
      <p:pic>
        <p:nvPicPr>
          <p:cNvPr id="3" name="Εικόνα 2"/>
          <p:cNvPicPr>
            <a:picLocks noChangeAspect="1"/>
          </p:cNvPicPr>
          <p:nvPr/>
        </p:nvPicPr>
        <p:blipFill>
          <a:blip r:embed="rId2"/>
          <a:stretch>
            <a:fillRect/>
          </a:stretch>
        </p:blipFill>
        <p:spPr>
          <a:xfrm>
            <a:off x="2301878" y="1190625"/>
            <a:ext cx="6570847" cy="947000"/>
          </a:xfrm>
          <a:prstGeom prst="rect">
            <a:avLst/>
          </a:prstGeom>
        </p:spPr>
      </p:pic>
      <p:pic>
        <p:nvPicPr>
          <p:cNvPr id="4" name="Εικόνα 3"/>
          <p:cNvPicPr>
            <a:picLocks noChangeAspect="1"/>
          </p:cNvPicPr>
          <p:nvPr/>
        </p:nvPicPr>
        <p:blipFill>
          <a:blip r:embed="rId3"/>
          <a:stretch>
            <a:fillRect/>
          </a:stretch>
        </p:blipFill>
        <p:spPr>
          <a:xfrm>
            <a:off x="1547344" y="3429000"/>
            <a:ext cx="7325381" cy="1323975"/>
          </a:xfrm>
          <a:prstGeom prst="rect">
            <a:avLst/>
          </a:prstGeom>
        </p:spPr>
      </p:pic>
    </p:spTree>
    <p:extLst>
      <p:ext uri="{BB962C8B-B14F-4D97-AF65-F5344CB8AC3E}">
        <p14:creationId xmlns:p14="http://schemas.microsoft.com/office/powerpoint/2010/main" val="69751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986550" y="653808"/>
            <a:ext cx="1341600" cy="730733"/>
          </a:xfrm>
          <a:prstGeom prst="rect">
            <a:avLst/>
          </a:prstGeom>
        </p:spPr>
      </p:pic>
      <p:sp>
        <p:nvSpPr>
          <p:cNvPr id="4" name="TextBox 3"/>
          <p:cNvSpPr txBox="1"/>
          <p:nvPr/>
        </p:nvSpPr>
        <p:spPr>
          <a:xfrm>
            <a:off x="523875" y="1384541"/>
            <a:ext cx="3143250" cy="307777"/>
          </a:xfrm>
          <a:prstGeom prst="rect">
            <a:avLst/>
          </a:prstGeom>
          <a:noFill/>
        </p:spPr>
        <p:txBody>
          <a:bodyPr wrap="square" rtlCol="0">
            <a:spAutoFit/>
          </a:bodyPr>
          <a:lstStyle/>
          <a:p>
            <a:r>
              <a:rPr lang="en-US" sz="1400" dirty="0">
                <a:latin typeface="Cambria" panose="02040503050406030204" pitchFamily="18" charset="0"/>
              </a:rPr>
              <a:t>(R)-2-</a:t>
            </a:r>
            <a:r>
              <a:rPr lang="el-GR" sz="1400" dirty="0" err="1">
                <a:latin typeface="Cambria" panose="02040503050406030204" pitchFamily="18" charset="0"/>
              </a:rPr>
              <a:t>Βρωμοπροπαν</a:t>
            </a:r>
            <a:r>
              <a:rPr lang="el-GR" sz="1400" dirty="0" err="1">
                <a:solidFill>
                  <a:srgbClr val="FF0000"/>
                </a:solidFill>
                <a:latin typeface="Cambria" panose="02040503050406030204" pitchFamily="18" charset="0"/>
              </a:rPr>
              <a:t>οικό</a:t>
            </a:r>
            <a:r>
              <a:rPr lang="el-GR" sz="1400" dirty="0">
                <a:latin typeface="Cambria" panose="02040503050406030204" pitchFamily="18" charset="0"/>
              </a:rPr>
              <a:t> </a:t>
            </a:r>
            <a:r>
              <a:rPr lang="el-GR" sz="1400" dirty="0">
                <a:solidFill>
                  <a:srgbClr val="FF0000"/>
                </a:solidFill>
                <a:latin typeface="Cambria" panose="02040503050406030204" pitchFamily="18" charset="0"/>
              </a:rPr>
              <a:t>οξύ</a:t>
            </a:r>
          </a:p>
        </p:txBody>
      </p:sp>
      <p:pic>
        <p:nvPicPr>
          <p:cNvPr id="5" name="Εικόνα 4"/>
          <p:cNvPicPr>
            <a:picLocks noChangeAspect="1"/>
          </p:cNvPicPr>
          <p:nvPr/>
        </p:nvPicPr>
        <p:blipFill>
          <a:blip r:embed="rId3"/>
          <a:stretch>
            <a:fillRect/>
          </a:stretch>
        </p:blipFill>
        <p:spPr>
          <a:xfrm>
            <a:off x="3330900" y="1022408"/>
            <a:ext cx="1186800" cy="362133"/>
          </a:xfrm>
          <a:prstGeom prst="rect">
            <a:avLst/>
          </a:prstGeom>
        </p:spPr>
      </p:pic>
      <p:sp>
        <p:nvSpPr>
          <p:cNvPr id="7" name="TextBox 6"/>
          <p:cNvSpPr txBox="1"/>
          <p:nvPr/>
        </p:nvSpPr>
        <p:spPr>
          <a:xfrm>
            <a:off x="3249450" y="1384541"/>
            <a:ext cx="1685925" cy="523220"/>
          </a:xfrm>
          <a:prstGeom prst="rect">
            <a:avLst/>
          </a:prstGeom>
          <a:noFill/>
        </p:spPr>
        <p:txBody>
          <a:bodyPr wrap="square" rtlCol="0">
            <a:spAutoFit/>
          </a:bodyPr>
          <a:lstStyle/>
          <a:p>
            <a:r>
              <a:rPr lang="el-GR" sz="1400" dirty="0" err="1">
                <a:latin typeface="Cambria" panose="02040503050406030204" pitchFamily="18" charset="0"/>
              </a:rPr>
              <a:t>Προπεν</a:t>
            </a:r>
            <a:r>
              <a:rPr lang="el-GR" sz="1400" dirty="0" err="1">
                <a:solidFill>
                  <a:srgbClr val="FF0000"/>
                </a:solidFill>
                <a:latin typeface="Cambria" panose="02040503050406030204" pitchFamily="18" charset="0"/>
              </a:rPr>
              <a:t>οικό</a:t>
            </a:r>
            <a:r>
              <a:rPr lang="el-GR" sz="1400" dirty="0">
                <a:latin typeface="Cambria" panose="02040503050406030204" pitchFamily="18" charset="0"/>
              </a:rPr>
              <a:t> </a:t>
            </a:r>
            <a:r>
              <a:rPr lang="el-GR" sz="1400" dirty="0">
                <a:solidFill>
                  <a:srgbClr val="FF0000"/>
                </a:solidFill>
                <a:latin typeface="Cambria" panose="02040503050406030204" pitchFamily="18" charset="0"/>
              </a:rPr>
              <a:t>οξύ</a:t>
            </a:r>
            <a:r>
              <a:rPr lang="el-GR" sz="1400" dirty="0">
                <a:latin typeface="Cambria" panose="02040503050406030204" pitchFamily="18" charset="0"/>
              </a:rPr>
              <a:t> </a:t>
            </a:r>
          </a:p>
          <a:p>
            <a:r>
              <a:rPr lang="el-GR" sz="1400" dirty="0">
                <a:latin typeface="Cambria" panose="02040503050406030204" pitchFamily="18" charset="0"/>
              </a:rPr>
              <a:t>(Ακρυλικό οξύ)</a:t>
            </a:r>
          </a:p>
        </p:txBody>
      </p:sp>
      <p:pic>
        <p:nvPicPr>
          <p:cNvPr id="8" name="Εικόνα 7"/>
          <p:cNvPicPr>
            <a:picLocks noChangeAspect="1"/>
          </p:cNvPicPr>
          <p:nvPr/>
        </p:nvPicPr>
        <p:blipFill>
          <a:blip r:embed="rId4"/>
          <a:stretch>
            <a:fillRect/>
          </a:stretch>
        </p:blipFill>
        <p:spPr>
          <a:xfrm>
            <a:off x="5383725" y="518008"/>
            <a:ext cx="1367400" cy="866533"/>
          </a:xfrm>
          <a:prstGeom prst="rect">
            <a:avLst/>
          </a:prstGeom>
        </p:spPr>
      </p:pic>
      <p:sp>
        <p:nvSpPr>
          <p:cNvPr id="9" name="TextBox 8"/>
          <p:cNvSpPr txBox="1"/>
          <p:nvPr/>
        </p:nvSpPr>
        <p:spPr>
          <a:xfrm>
            <a:off x="5053725" y="1384541"/>
            <a:ext cx="3009900" cy="307777"/>
          </a:xfrm>
          <a:prstGeom prst="rect">
            <a:avLst/>
          </a:prstGeom>
          <a:noFill/>
        </p:spPr>
        <p:txBody>
          <a:bodyPr wrap="square" rtlCol="0">
            <a:spAutoFit/>
          </a:bodyPr>
          <a:lstStyle/>
          <a:p>
            <a:r>
              <a:rPr lang="el-GR" sz="1400" dirty="0">
                <a:latin typeface="Cambria" panose="02040503050406030204" pitchFamily="18" charset="0"/>
              </a:rPr>
              <a:t>(</a:t>
            </a:r>
            <a:r>
              <a:rPr lang="en-US" sz="1400" dirty="0">
                <a:latin typeface="Cambria" panose="02040503050406030204" pitchFamily="18" charset="0"/>
              </a:rPr>
              <a:t>2R,3S)-</a:t>
            </a:r>
            <a:r>
              <a:rPr lang="el-GR" sz="1400" dirty="0" err="1">
                <a:solidFill>
                  <a:schemeClr val="accent3"/>
                </a:solidFill>
                <a:latin typeface="Cambria" panose="02040503050406030204" pitchFamily="18" charset="0"/>
              </a:rPr>
              <a:t>Διμεθυλο</a:t>
            </a:r>
            <a:r>
              <a:rPr lang="el-GR" sz="1400" dirty="0" err="1">
                <a:latin typeface="Cambria" panose="02040503050406030204" pitchFamily="18" charset="0"/>
              </a:rPr>
              <a:t>πενταν</a:t>
            </a:r>
            <a:r>
              <a:rPr lang="el-GR" sz="1400" dirty="0" err="1">
                <a:solidFill>
                  <a:srgbClr val="FF0000"/>
                </a:solidFill>
                <a:latin typeface="Cambria" panose="02040503050406030204" pitchFamily="18" charset="0"/>
              </a:rPr>
              <a:t>οικό</a:t>
            </a:r>
            <a:r>
              <a:rPr lang="el-GR" sz="1400" dirty="0">
                <a:latin typeface="Cambria" panose="02040503050406030204" pitchFamily="18" charset="0"/>
              </a:rPr>
              <a:t> </a:t>
            </a:r>
            <a:r>
              <a:rPr lang="el-GR" sz="1400" dirty="0">
                <a:solidFill>
                  <a:srgbClr val="FF0000"/>
                </a:solidFill>
                <a:latin typeface="Cambria" panose="02040503050406030204" pitchFamily="18" charset="0"/>
              </a:rPr>
              <a:t>οξύ</a:t>
            </a:r>
          </a:p>
        </p:txBody>
      </p:sp>
      <p:pic>
        <p:nvPicPr>
          <p:cNvPr id="10" name="Εικόνα 9"/>
          <p:cNvPicPr>
            <a:picLocks noChangeAspect="1"/>
          </p:cNvPicPr>
          <p:nvPr/>
        </p:nvPicPr>
        <p:blipFill>
          <a:blip r:embed="rId5"/>
          <a:stretch>
            <a:fillRect/>
          </a:stretch>
        </p:blipFill>
        <p:spPr>
          <a:xfrm>
            <a:off x="799740" y="2668618"/>
            <a:ext cx="2012400" cy="717800"/>
          </a:xfrm>
          <a:prstGeom prst="rect">
            <a:avLst/>
          </a:prstGeom>
        </p:spPr>
      </p:pic>
      <p:sp>
        <p:nvSpPr>
          <p:cNvPr id="11" name="TextBox 10"/>
          <p:cNvSpPr txBox="1"/>
          <p:nvPr/>
        </p:nvSpPr>
        <p:spPr>
          <a:xfrm>
            <a:off x="670560" y="3522818"/>
            <a:ext cx="2453640" cy="307777"/>
          </a:xfrm>
          <a:prstGeom prst="rect">
            <a:avLst/>
          </a:prstGeom>
          <a:noFill/>
        </p:spPr>
        <p:txBody>
          <a:bodyPr wrap="square" rtlCol="0">
            <a:spAutoFit/>
          </a:bodyPr>
          <a:lstStyle/>
          <a:p>
            <a:r>
              <a:rPr lang="el-GR" sz="1400" dirty="0">
                <a:latin typeface="Cambria" panose="02040503050406030204" pitchFamily="18" charset="0"/>
              </a:rPr>
              <a:t>5-</a:t>
            </a:r>
            <a:r>
              <a:rPr lang="el-GR" sz="1400" dirty="0">
                <a:solidFill>
                  <a:schemeClr val="accent3"/>
                </a:solidFill>
                <a:latin typeface="Cambria" panose="02040503050406030204" pitchFamily="18" charset="0"/>
              </a:rPr>
              <a:t>Βουτυλο</a:t>
            </a:r>
            <a:r>
              <a:rPr lang="el-GR" sz="1400" dirty="0">
                <a:latin typeface="Cambria" panose="02040503050406030204" pitchFamily="18" charset="0"/>
              </a:rPr>
              <a:t>-6-επτεν</a:t>
            </a:r>
            <a:r>
              <a:rPr lang="el-GR" sz="1400" dirty="0">
                <a:solidFill>
                  <a:srgbClr val="FF0000"/>
                </a:solidFill>
                <a:latin typeface="Cambria" panose="02040503050406030204" pitchFamily="18" charset="0"/>
              </a:rPr>
              <a:t>οικό</a:t>
            </a:r>
            <a:r>
              <a:rPr lang="el-GR" sz="1400" dirty="0">
                <a:latin typeface="Cambria" panose="02040503050406030204" pitchFamily="18" charset="0"/>
              </a:rPr>
              <a:t> </a:t>
            </a:r>
            <a:r>
              <a:rPr lang="el-GR" sz="1400" dirty="0">
                <a:solidFill>
                  <a:srgbClr val="FF0000"/>
                </a:solidFill>
                <a:latin typeface="Cambria" panose="02040503050406030204" pitchFamily="18" charset="0"/>
              </a:rPr>
              <a:t>οξύ</a:t>
            </a:r>
          </a:p>
        </p:txBody>
      </p:sp>
      <p:pic>
        <p:nvPicPr>
          <p:cNvPr id="12" name="Εικόνα 11"/>
          <p:cNvPicPr>
            <a:picLocks noChangeAspect="1"/>
          </p:cNvPicPr>
          <p:nvPr/>
        </p:nvPicPr>
        <p:blipFill>
          <a:blip r:embed="rId6"/>
          <a:stretch>
            <a:fillRect/>
          </a:stretch>
        </p:blipFill>
        <p:spPr>
          <a:xfrm>
            <a:off x="3733335" y="2571618"/>
            <a:ext cx="1186800" cy="814800"/>
          </a:xfrm>
          <a:prstGeom prst="rect">
            <a:avLst/>
          </a:prstGeom>
        </p:spPr>
      </p:pic>
      <p:pic>
        <p:nvPicPr>
          <p:cNvPr id="13" name="Εικόνα 12"/>
          <p:cNvPicPr>
            <a:picLocks noChangeAspect="1"/>
          </p:cNvPicPr>
          <p:nvPr/>
        </p:nvPicPr>
        <p:blipFill>
          <a:blip r:embed="rId7"/>
          <a:stretch>
            <a:fillRect/>
          </a:stretch>
        </p:blipFill>
        <p:spPr>
          <a:xfrm>
            <a:off x="5841330" y="2384085"/>
            <a:ext cx="1057800" cy="1002333"/>
          </a:xfrm>
          <a:prstGeom prst="rect">
            <a:avLst/>
          </a:prstGeom>
        </p:spPr>
      </p:pic>
      <p:sp>
        <p:nvSpPr>
          <p:cNvPr id="14" name="TextBox 13"/>
          <p:cNvSpPr txBox="1"/>
          <p:nvPr/>
        </p:nvSpPr>
        <p:spPr>
          <a:xfrm>
            <a:off x="3315660" y="3522818"/>
            <a:ext cx="2597460" cy="523220"/>
          </a:xfrm>
          <a:prstGeom prst="rect">
            <a:avLst/>
          </a:prstGeom>
          <a:noFill/>
        </p:spPr>
        <p:txBody>
          <a:bodyPr wrap="square" rtlCol="0">
            <a:spAutoFit/>
          </a:bodyPr>
          <a:lstStyle/>
          <a:p>
            <a:r>
              <a:rPr lang="el-GR" sz="1400" dirty="0">
                <a:latin typeface="Cambria" panose="02040503050406030204" pitchFamily="18" charset="0"/>
              </a:rPr>
              <a:t>1-</a:t>
            </a:r>
            <a:r>
              <a:rPr lang="el-GR" sz="1400" dirty="0">
                <a:solidFill>
                  <a:schemeClr val="accent3"/>
                </a:solidFill>
                <a:latin typeface="Cambria" panose="02040503050406030204" pitchFamily="18" charset="0"/>
              </a:rPr>
              <a:t>Βρωμο</a:t>
            </a:r>
            <a:r>
              <a:rPr lang="el-GR" sz="1400" dirty="0">
                <a:latin typeface="Cambria" panose="02040503050406030204" pitchFamily="18" charset="0"/>
              </a:rPr>
              <a:t>-2-</a:t>
            </a:r>
            <a:r>
              <a:rPr lang="el-GR" sz="1400" dirty="0">
                <a:solidFill>
                  <a:schemeClr val="bg2">
                    <a:lumMod val="40000"/>
                    <a:lumOff val="60000"/>
                  </a:schemeClr>
                </a:solidFill>
                <a:latin typeface="Cambria" panose="02040503050406030204" pitchFamily="18" charset="0"/>
              </a:rPr>
              <a:t>χλωρο</a:t>
            </a:r>
            <a:r>
              <a:rPr lang="el-GR" sz="1400" dirty="0">
                <a:latin typeface="Cambria" panose="02040503050406030204" pitchFamily="18" charset="0"/>
              </a:rPr>
              <a:t>κυκλο-πεντανο</a:t>
            </a:r>
            <a:r>
              <a:rPr lang="el-GR" sz="1400" dirty="0">
                <a:solidFill>
                  <a:srgbClr val="FF0000"/>
                </a:solidFill>
                <a:latin typeface="Cambria" panose="02040503050406030204" pitchFamily="18" charset="0"/>
              </a:rPr>
              <a:t>καρβοξυλικό οξύ</a:t>
            </a:r>
          </a:p>
        </p:txBody>
      </p:sp>
      <p:sp>
        <p:nvSpPr>
          <p:cNvPr id="15" name="TextBox 14"/>
          <p:cNvSpPr txBox="1"/>
          <p:nvPr/>
        </p:nvSpPr>
        <p:spPr>
          <a:xfrm>
            <a:off x="5715000" y="3522818"/>
            <a:ext cx="1866900" cy="954107"/>
          </a:xfrm>
          <a:prstGeom prst="rect">
            <a:avLst/>
          </a:prstGeom>
          <a:noFill/>
        </p:spPr>
        <p:txBody>
          <a:bodyPr wrap="square" rtlCol="0">
            <a:spAutoFit/>
          </a:bodyPr>
          <a:lstStyle/>
          <a:p>
            <a:r>
              <a:rPr lang="el-GR" sz="1400" dirty="0">
                <a:latin typeface="Cambria" panose="02040503050406030204" pitchFamily="18" charset="0"/>
              </a:rPr>
              <a:t>2-</a:t>
            </a:r>
            <a:r>
              <a:rPr lang="el-GR" sz="1400" dirty="0">
                <a:solidFill>
                  <a:schemeClr val="accent4">
                    <a:lumMod val="40000"/>
                    <a:lumOff val="60000"/>
                  </a:schemeClr>
                </a:solidFill>
                <a:latin typeface="Cambria" panose="02040503050406030204" pitchFamily="18" charset="0"/>
              </a:rPr>
              <a:t>Υδροξυ</a:t>
            </a:r>
            <a:r>
              <a:rPr lang="el-GR" sz="1400" dirty="0">
                <a:latin typeface="Cambria" panose="02040503050406030204" pitchFamily="18" charset="0"/>
              </a:rPr>
              <a:t>βενζ</a:t>
            </a:r>
            <a:r>
              <a:rPr lang="el-GR" sz="1400" dirty="0">
                <a:solidFill>
                  <a:srgbClr val="FF0000"/>
                </a:solidFill>
                <a:latin typeface="Cambria" panose="02040503050406030204" pitchFamily="18" charset="0"/>
              </a:rPr>
              <a:t>οικό</a:t>
            </a:r>
            <a:r>
              <a:rPr lang="el-GR" sz="1400" dirty="0">
                <a:latin typeface="Cambria" panose="02040503050406030204" pitchFamily="18" charset="0"/>
              </a:rPr>
              <a:t> </a:t>
            </a:r>
            <a:r>
              <a:rPr lang="el-GR" sz="1400" dirty="0">
                <a:solidFill>
                  <a:srgbClr val="FF0000"/>
                </a:solidFill>
                <a:latin typeface="Cambria" panose="02040503050406030204" pitchFamily="18" charset="0"/>
              </a:rPr>
              <a:t>οξύ</a:t>
            </a:r>
          </a:p>
          <a:p>
            <a:pPr algn="ctr"/>
            <a:r>
              <a:rPr lang="el-GR" sz="1400" dirty="0">
                <a:solidFill>
                  <a:schemeClr val="bg1"/>
                </a:solidFill>
                <a:latin typeface="Cambria" panose="02040503050406030204" pitchFamily="18" charset="0"/>
              </a:rPr>
              <a:t>(Σαλικυλικό οξύ,  φυσικό αναλγητικό, ιτιά)</a:t>
            </a:r>
          </a:p>
        </p:txBody>
      </p:sp>
      <p:pic>
        <p:nvPicPr>
          <p:cNvPr id="16" name="Εικόνα 15"/>
          <p:cNvPicPr>
            <a:picLocks noChangeAspect="1"/>
          </p:cNvPicPr>
          <p:nvPr/>
        </p:nvPicPr>
        <p:blipFill>
          <a:blip r:embed="rId8"/>
          <a:stretch>
            <a:fillRect/>
          </a:stretch>
        </p:blipFill>
        <p:spPr>
          <a:xfrm>
            <a:off x="7844777" y="2476132"/>
            <a:ext cx="1798928" cy="1584062"/>
          </a:xfrm>
          <a:prstGeom prst="rect">
            <a:avLst/>
          </a:prstGeom>
        </p:spPr>
      </p:pic>
    </p:spTree>
    <p:extLst>
      <p:ext uri="{BB962C8B-B14F-4D97-AF65-F5344CB8AC3E}">
        <p14:creationId xmlns:p14="http://schemas.microsoft.com/office/powerpoint/2010/main" val="4083080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792142" y="485775"/>
            <a:ext cx="6131808" cy="2093767"/>
          </a:xfrm>
          <a:prstGeom prst="rect">
            <a:avLst/>
          </a:prstGeom>
        </p:spPr>
      </p:pic>
      <p:pic>
        <p:nvPicPr>
          <p:cNvPr id="3" name="Εικόνα 2"/>
          <p:cNvPicPr>
            <a:picLocks noChangeAspect="1"/>
          </p:cNvPicPr>
          <p:nvPr/>
        </p:nvPicPr>
        <p:blipFill>
          <a:blip r:embed="rId3"/>
          <a:stretch>
            <a:fillRect/>
          </a:stretch>
        </p:blipFill>
        <p:spPr>
          <a:xfrm>
            <a:off x="2459683" y="4213175"/>
            <a:ext cx="6796725" cy="1449142"/>
          </a:xfrm>
          <a:prstGeom prst="rect">
            <a:avLst/>
          </a:prstGeom>
        </p:spPr>
      </p:pic>
    </p:spTree>
    <p:extLst>
      <p:ext uri="{BB962C8B-B14F-4D97-AF65-F5344CB8AC3E}">
        <p14:creationId xmlns:p14="http://schemas.microsoft.com/office/powerpoint/2010/main" val="1784872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duotone>
              <a:prstClr val="black"/>
              <a:schemeClr val="tx2">
                <a:tint val="45000"/>
                <a:satMod val="400000"/>
              </a:schemeClr>
            </a:duotone>
          </a:blip>
          <a:stretch>
            <a:fillRect/>
          </a:stretch>
        </p:blipFill>
        <p:spPr>
          <a:xfrm>
            <a:off x="2990227" y="2119799"/>
            <a:ext cx="5558903" cy="1070475"/>
          </a:xfrm>
          <a:prstGeom prst="rect">
            <a:avLst/>
          </a:prstGeom>
        </p:spPr>
      </p:pic>
      <p:pic>
        <p:nvPicPr>
          <p:cNvPr id="3" name="Εικόνα 2"/>
          <p:cNvPicPr>
            <a:picLocks noChangeAspect="1"/>
          </p:cNvPicPr>
          <p:nvPr/>
        </p:nvPicPr>
        <p:blipFill>
          <a:blip r:embed="rId3">
            <a:duotone>
              <a:prstClr val="black"/>
              <a:schemeClr val="tx2">
                <a:tint val="45000"/>
                <a:satMod val="400000"/>
              </a:schemeClr>
            </a:duotone>
          </a:blip>
          <a:stretch>
            <a:fillRect/>
          </a:stretch>
        </p:blipFill>
        <p:spPr>
          <a:xfrm>
            <a:off x="3411466" y="3923701"/>
            <a:ext cx="4294575" cy="1366459"/>
          </a:xfrm>
          <a:prstGeom prst="rect">
            <a:avLst/>
          </a:prstGeom>
        </p:spPr>
      </p:pic>
      <p:sp>
        <p:nvSpPr>
          <p:cNvPr id="4" name="TextBox 3"/>
          <p:cNvSpPr txBox="1"/>
          <p:nvPr/>
        </p:nvSpPr>
        <p:spPr>
          <a:xfrm>
            <a:off x="1562380" y="484634"/>
            <a:ext cx="2025239" cy="646331"/>
          </a:xfrm>
          <a:prstGeom prst="rect">
            <a:avLst/>
          </a:prstGeom>
          <a:noFill/>
        </p:spPr>
        <p:txBody>
          <a:bodyPr wrap="none" rtlCol="0">
            <a:spAutoFit/>
          </a:bodyPr>
          <a:lstStyle/>
          <a:p>
            <a:r>
              <a:rPr lang="el-GR" sz="3600" dirty="0">
                <a:latin typeface="Cambria"/>
                <a:cs typeface="Cambria"/>
              </a:rPr>
              <a:t>Αναγωγή</a:t>
            </a:r>
            <a:endParaRPr lang="en-US" sz="3600" dirty="0">
              <a:latin typeface="Cambria"/>
              <a:cs typeface="Cambria"/>
            </a:endParaRPr>
          </a:p>
        </p:txBody>
      </p:sp>
    </p:spTree>
    <p:extLst>
      <p:ext uri="{BB962C8B-B14F-4D97-AF65-F5344CB8AC3E}">
        <p14:creationId xmlns:p14="http://schemas.microsoft.com/office/powerpoint/2010/main" val="161213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075" y="514350"/>
            <a:ext cx="7515225" cy="646331"/>
          </a:xfrm>
          <a:prstGeom prst="rect">
            <a:avLst/>
          </a:prstGeom>
          <a:noFill/>
        </p:spPr>
        <p:txBody>
          <a:bodyPr wrap="square" rtlCol="0">
            <a:spAutoFit/>
          </a:bodyPr>
          <a:lstStyle/>
          <a:p>
            <a:r>
              <a:rPr lang="en-US" sz="3600" dirty="0">
                <a:latin typeface="Cambria" panose="02040503050406030204" pitchFamily="18" charset="0"/>
              </a:rPr>
              <a:t>Hell-</a:t>
            </a:r>
            <a:r>
              <a:rPr lang="en-US" sz="3600" dirty="0" err="1">
                <a:latin typeface="Cambria" panose="02040503050406030204" pitchFamily="18" charset="0"/>
              </a:rPr>
              <a:t>Volhard</a:t>
            </a:r>
            <a:r>
              <a:rPr lang="en-US" sz="3600" dirty="0">
                <a:latin typeface="Cambria" panose="02040503050406030204" pitchFamily="18" charset="0"/>
              </a:rPr>
              <a:t>-</a:t>
            </a:r>
            <a:r>
              <a:rPr lang="en-US" sz="3600" dirty="0" err="1">
                <a:latin typeface="Cambria" panose="02040503050406030204" pitchFamily="18" charset="0"/>
              </a:rPr>
              <a:t>Zelinski</a:t>
            </a:r>
            <a:r>
              <a:rPr lang="en-US" sz="3600" dirty="0">
                <a:latin typeface="Cambria" panose="02040503050406030204" pitchFamily="18" charset="0"/>
              </a:rPr>
              <a:t> </a:t>
            </a:r>
            <a:r>
              <a:rPr lang="el-GR" sz="3600" dirty="0">
                <a:latin typeface="Cambria" panose="02040503050406030204" pitchFamily="18" charset="0"/>
              </a:rPr>
              <a:t>αντίδραση</a:t>
            </a:r>
          </a:p>
        </p:txBody>
      </p:sp>
      <p:pic>
        <p:nvPicPr>
          <p:cNvPr id="3" name="Εικόνα 2"/>
          <p:cNvPicPr>
            <a:picLocks noChangeAspect="1"/>
          </p:cNvPicPr>
          <p:nvPr/>
        </p:nvPicPr>
        <p:blipFill>
          <a:blip r:embed="rId2">
            <a:duotone>
              <a:prstClr val="black"/>
              <a:schemeClr val="tx2">
                <a:tint val="45000"/>
                <a:satMod val="400000"/>
              </a:schemeClr>
            </a:duotone>
          </a:blip>
          <a:stretch>
            <a:fillRect/>
          </a:stretch>
        </p:blipFill>
        <p:spPr>
          <a:xfrm>
            <a:off x="1856982" y="1581150"/>
            <a:ext cx="7972668" cy="1087691"/>
          </a:xfrm>
          <a:prstGeom prst="rect">
            <a:avLst/>
          </a:prstGeom>
        </p:spPr>
      </p:pic>
      <p:pic>
        <p:nvPicPr>
          <p:cNvPr id="4" name="Εικόνα 3"/>
          <p:cNvPicPr>
            <a:picLocks noChangeAspect="1"/>
          </p:cNvPicPr>
          <p:nvPr/>
        </p:nvPicPr>
        <p:blipFill>
          <a:blip r:embed="rId3">
            <a:duotone>
              <a:prstClr val="black"/>
              <a:schemeClr val="tx2">
                <a:tint val="45000"/>
                <a:satMod val="400000"/>
              </a:schemeClr>
            </a:duotone>
          </a:blip>
          <a:stretch>
            <a:fillRect/>
          </a:stretch>
        </p:blipFill>
        <p:spPr>
          <a:xfrm>
            <a:off x="600075" y="3973766"/>
            <a:ext cx="10625817" cy="1331659"/>
          </a:xfrm>
          <a:prstGeom prst="rect">
            <a:avLst/>
          </a:prstGeom>
        </p:spPr>
      </p:pic>
    </p:spTree>
    <p:extLst>
      <p:ext uri="{BB962C8B-B14F-4D97-AF65-F5344CB8AC3E}">
        <p14:creationId xmlns:p14="http://schemas.microsoft.com/office/powerpoint/2010/main" val="1651169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3925" y="390525"/>
            <a:ext cx="3895725" cy="369332"/>
          </a:xfrm>
          <a:prstGeom prst="rect">
            <a:avLst/>
          </a:prstGeom>
          <a:noFill/>
        </p:spPr>
        <p:txBody>
          <a:bodyPr wrap="square" rtlCol="0">
            <a:spAutoFit/>
          </a:bodyPr>
          <a:lstStyle/>
          <a:p>
            <a:r>
              <a:rPr lang="el-GR" dirty="0">
                <a:latin typeface="Cambria" panose="02040503050406030204" pitchFamily="18" charset="0"/>
              </a:rPr>
              <a:t>μηχανισμός</a:t>
            </a:r>
          </a:p>
        </p:txBody>
      </p:sp>
      <p:pic>
        <p:nvPicPr>
          <p:cNvPr id="3" name="Εικόνα 2"/>
          <p:cNvPicPr>
            <a:picLocks noChangeAspect="1"/>
          </p:cNvPicPr>
          <p:nvPr/>
        </p:nvPicPr>
        <p:blipFill>
          <a:blip r:embed="rId2"/>
          <a:stretch>
            <a:fillRect/>
          </a:stretch>
        </p:blipFill>
        <p:spPr>
          <a:xfrm>
            <a:off x="1811335" y="876300"/>
            <a:ext cx="6984215" cy="841875"/>
          </a:xfrm>
          <a:prstGeom prst="rect">
            <a:avLst/>
          </a:prstGeom>
        </p:spPr>
      </p:pic>
      <p:pic>
        <p:nvPicPr>
          <p:cNvPr id="4" name="Εικόνα 3"/>
          <p:cNvPicPr>
            <a:picLocks noChangeAspect="1"/>
          </p:cNvPicPr>
          <p:nvPr/>
        </p:nvPicPr>
        <p:blipFill>
          <a:blip r:embed="rId3"/>
          <a:stretch>
            <a:fillRect/>
          </a:stretch>
        </p:blipFill>
        <p:spPr>
          <a:xfrm>
            <a:off x="3543074" y="1933576"/>
            <a:ext cx="3714901" cy="914399"/>
          </a:xfrm>
          <a:prstGeom prst="rect">
            <a:avLst/>
          </a:prstGeom>
        </p:spPr>
      </p:pic>
      <p:pic>
        <p:nvPicPr>
          <p:cNvPr id="5" name="Εικόνα 4"/>
          <p:cNvPicPr>
            <a:picLocks noChangeAspect="1"/>
          </p:cNvPicPr>
          <p:nvPr/>
        </p:nvPicPr>
        <p:blipFill>
          <a:blip r:embed="rId4"/>
          <a:stretch>
            <a:fillRect/>
          </a:stretch>
        </p:blipFill>
        <p:spPr>
          <a:xfrm>
            <a:off x="3381375" y="3063376"/>
            <a:ext cx="4354275" cy="1219779"/>
          </a:xfrm>
          <a:prstGeom prst="rect">
            <a:avLst/>
          </a:prstGeom>
        </p:spPr>
      </p:pic>
      <p:pic>
        <p:nvPicPr>
          <p:cNvPr id="6" name="Εικόνα 5"/>
          <p:cNvPicPr>
            <a:picLocks noChangeAspect="1"/>
          </p:cNvPicPr>
          <p:nvPr/>
        </p:nvPicPr>
        <p:blipFill>
          <a:blip r:embed="rId5"/>
          <a:stretch>
            <a:fillRect/>
          </a:stretch>
        </p:blipFill>
        <p:spPr>
          <a:xfrm>
            <a:off x="2734049" y="4522397"/>
            <a:ext cx="5962275" cy="1105959"/>
          </a:xfrm>
          <a:prstGeom prst="rect">
            <a:avLst/>
          </a:prstGeom>
        </p:spPr>
      </p:pic>
    </p:spTree>
    <p:extLst>
      <p:ext uri="{BB962C8B-B14F-4D97-AF65-F5344CB8AC3E}">
        <p14:creationId xmlns:p14="http://schemas.microsoft.com/office/powerpoint/2010/main" val="1179613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Σαπούνια</a:t>
            </a:r>
            <a:endParaRPr lang="en-US" dirty="0"/>
          </a:p>
        </p:txBody>
      </p:sp>
      <p:pic>
        <p:nvPicPr>
          <p:cNvPr id="3" name="Picture 2"/>
          <p:cNvPicPr>
            <a:picLocks noChangeAspect="1"/>
          </p:cNvPicPr>
          <p:nvPr/>
        </p:nvPicPr>
        <p:blipFill>
          <a:blip r:embed="rId2"/>
          <a:stretch>
            <a:fillRect/>
          </a:stretch>
        </p:blipFill>
        <p:spPr>
          <a:xfrm>
            <a:off x="364625" y="838104"/>
            <a:ext cx="11379200" cy="2006600"/>
          </a:xfrm>
          <a:prstGeom prst="rect">
            <a:avLst/>
          </a:prstGeom>
        </p:spPr>
      </p:pic>
      <p:pic>
        <p:nvPicPr>
          <p:cNvPr id="4" name="Picture 3"/>
          <p:cNvPicPr>
            <a:picLocks noChangeAspect="1"/>
          </p:cNvPicPr>
          <p:nvPr/>
        </p:nvPicPr>
        <p:blipFill>
          <a:blip r:embed="rId3"/>
          <a:stretch>
            <a:fillRect/>
          </a:stretch>
        </p:blipFill>
        <p:spPr>
          <a:xfrm>
            <a:off x="8375237" y="3634761"/>
            <a:ext cx="3371503" cy="2972566"/>
          </a:xfrm>
          <a:prstGeom prst="rect">
            <a:avLst/>
          </a:prstGeom>
        </p:spPr>
      </p:pic>
    </p:spTree>
    <p:extLst>
      <p:ext uri="{BB962C8B-B14F-4D97-AF65-F5344CB8AC3E}">
        <p14:creationId xmlns:p14="http://schemas.microsoft.com/office/powerpoint/2010/main" val="29389801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57542190-7F5F-5948-9DB8-5DDCC07E5B5A}"/>
              </a:ext>
            </a:extLst>
          </p:cNvPr>
          <p:cNvPicPr>
            <a:picLocks noChangeAspect="1"/>
          </p:cNvPicPr>
          <p:nvPr/>
        </p:nvPicPr>
        <p:blipFill>
          <a:blip r:embed="rId2"/>
          <a:stretch>
            <a:fillRect/>
          </a:stretch>
        </p:blipFill>
        <p:spPr>
          <a:xfrm>
            <a:off x="1175657" y="299560"/>
            <a:ext cx="10689629" cy="5756855"/>
          </a:xfrm>
          <a:prstGeom prst="rect">
            <a:avLst/>
          </a:prstGeom>
        </p:spPr>
      </p:pic>
      <p:pic>
        <p:nvPicPr>
          <p:cNvPr id="3" name="Εικόνα 2">
            <a:extLst>
              <a:ext uri="{FF2B5EF4-FFF2-40B4-BE49-F238E27FC236}">
                <a16:creationId xmlns:a16="http://schemas.microsoft.com/office/drawing/2014/main" id="{F9FB4953-625C-7A4D-8EEA-1C90BE9AD3DE}"/>
              </a:ext>
            </a:extLst>
          </p:cNvPr>
          <p:cNvPicPr>
            <a:picLocks noChangeAspect="1"/>
          </p:cNvPicPr>
          <p:nvPr/>
        </p:nvPicPr>
        <p:blipFill>
          <a:blip r:embed="rId3"/>
          <a:stretch>
            <a:fillRect/>
          </a:stretch>
        </p:blipFill>
        <p:spPr>
          <a:xfrm>
            <a:off x="1757795" y="3692400"/>
            <a:ext cx="2932958" cy="2596109"/>
          </a:xfrm>
          <a:prstGeom prst="rect">
            <a:avLst/>
          </a:prstGeom>
        </p:spPr>
      </p:pic>
    </p:spTree>
    <p:extLst>
      <p:ext uri="{BB962C8B-B14F-4D97-AF65-F5344CB8AC3E}">
        <p14:creationId xmlns:p14="http://schemas.microsoft.com/office/powerpoint/2010/main" val="2625557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A86B362-3B8B-904C-B565-BFF5228E9947}"/>
              </a:ext>
            </a:extLst>
          </p:cNvPr>
          <p:cNvSpPr>
            <a:spLocks noChangeArrowheads="1"/>
          </p:cNvSpPr>
          <p:nvPr/>
        </p:nvSpPr>
        <p:spPr bwMode="auto">
          <a:xfrm>
            <a:off x="1384857" y="4271439"/>
            <a:ext cx="8534400" cy="17235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rgbClr val="000000"/>
                </a:solidFill>
                <a:effectLst/>
                <a:latin typeface="Cambria" panose="02040503050406030204" pitchFamily="18" charset="0"/>
              </a:rPr>
              <a:t>Το φυσικό σαπούνι με τριαντάφυλλο και μαύρο πιπέρι έχει πλούσια φυσική σύνθεση και περιέχει 98% συστατικά φυσικής προέλευσης.</a:t>
            </a:r>
            <a:endParaRPr kumimoji="0" lang="el-GR" altLang="el-GR" sz="1400" b="0" i="0" u="none" strike="noStrike" cap="none" normalizeH="0" baseline="0" dirty="0">
              <a:ln>
                <a:noFill/>
              </a:ln>
              <a:solidFill>
                <a:schemeClr val="tx1"/>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1" u="none" strike="noStrike" cap="none" normalizeH="0" baseline="0" dirty="0">
                <a:ln>
                  <a:noFill/>
                </a:ln>
                <a:solidFill>
                  <a:srgbClr val="000000"/>
                </a:solidFill>
                <a:effectLst/>
                <a:latin typeface="Cambria" panose="02040503050406030204" pitchFamily="18" charset="0"/>
              </a:rPr>
              <a:t>* Από πιστοποιημένες βιολογικές καλλιέργειες</a:t>
            </a:r>
            <a:endParaRPr kumimoji="0" lang="el-GR" altLang="el-GR" sz="1400" b="0" i="0" u="none" strike="noStrike" cap="none" normalizeH="0" baseline="0" dirty="0">
              <a:ln>
                <a:noFill/>
              </a:ln>
              <a:solidFill>
                <a:schemeClr val="tx1"/>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err="1">
                <a:ln>
                  <a:noFill/>
                </a:ln>
                <a:solidFill>
                  <a:srgbClr val="000000"/>
                </a:solidFill>
                <a:effectLst/>
                <a:latin typeface="Cambria" panose="02040503050406030204" pitchFamily="18" charset="0"/>
              </a:rPr>
              <a:t>Sodium</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Palmate</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Sodium</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Palm</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Kernelate</a:t>
            </a:r>
            <a:r>
              <a:rPr kumimoji="0" lang="el-GR" altLang="el-GR" sz="1400" b="0" i="0" u="none" strike="noStrike" cap="none" normalizeH="0" baseline="0" dirty="0">
                <a:ln>
                  <a:noFill/>
                </a:ln>
                <a:solidFill>
                  <a:srgbClr val="000000"/>
                </a:solidFill>
                <a:effectLst/>
                <a:latin typeface="Cambria" panose="02040503050406030204" pitchFamily="18" charset="0"/>
              </a:rPr>
              <a:t>, Aqua/</a:t>
            </a:r>
            <a:r>
              <a:rPr kumimoji="0" lang="el-GR" altLang="el-GR" sz="1400" b="0" i="0" u="none" strike="noStrike" cap="none" normalizeH="0" baseline="0" dirty="0" err="1">
                <a:ln>
                  <a:noFill/>
                </a:ln>
                <a:solidFill>
                  <a:srgbClr val="000000"/>
                </a:solidFill>
                <a:effectLst/>
                <a:latin typeface="Cambria" panose="02040503050406030204" pitchFamily="18" charset="0"/>
              </a:rPr>
              <a:t>Water</a:t>
            </a:r>
            <a:r>
              <a:rPr kumimoji="0" lang="el-GR" altLang="el-GR" sz="1400" b="0" i="0" u="none" strike="noStrike" cap="none" normalizeH="0" baseline="0" dirty="0">
                <a:ln>
                  <a:noFill/>
                </a:ln>
                <a:solidFill>
                  <a:srgbClr val="000000"/>
                </a:solidFill>
                <a:effectLst/>
                <a:latin typeface="Cambria" panose="02040503050406030204" pitchFamily="18" charset="0"/>
              </a:rPr>
              <a:t>/</a:t>
            </a:r>
            <a:r>
              <a:rPr kumimoji="0" lang="el-GR" altLang="el-GR" sz="1400" b="0" i="0" u="none" strike="noStrike" cap="none" normalizeH="0" baseline="0" dirty="0" err="1">
                <a:ln>
                  <a:noFill/>
                </a:ln>
                <a:solidFill>
                  <a:srgbClr val="000000"/>
                </a:solidFill>
                <a:effectLst/>
                <a:latin typeface="Cambria" panose="02040503050406030204" pitchFamily="18" charset="0"/>
              </a:rPr>
              <a:t>Eau</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Glycerin</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Sorbitol</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Palm</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Kernel</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Acid</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Parfum</a:t>
            </a:r>
            <a:r>
              <a:rPr kumimoji="0" lang="el-GR" altLang="el-GR" sz="1400" b="0" i="0" u="none" strike="noStrike" cap="none" normalizeH="0" baseline="0" dirty="0">
                <a:ln>
                  <a:noFill/>
                </a:ln>
                <a:solidFill>
                  <a:srgbClr val="000000"/>
                </a:solidFill>
                <a:effectLst/>
                <a:latin typeface="Cambria" panose="02040503050406030204" pitchFamily="18" charset="0"/>
              </a:rPr>
              <a:t>/</a:t>
            </a:r>
            <a:r>
              <a:rPr kumimoji="0" lang="el-GR" altLang="el-GR" sz="1400" b="0" i="0" u="none" strike="noStrike" cap="none" normalizeH="0" baseline="0" dirty="0" err="1">
                <a:ln>
                  <a:noFill/>
                </a:ln>
                <a:solidFill>
                  <a:srgbClr val="000000"/>
                </a:solidFill>
                <a:effectLst/>
                <a:latin typeface="Cambria" panose="02040503050406030204" pitchFamily="18" charset="0"/>
              </a:rPr>
              <a:t>Fragrance</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Sodium</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Chloride</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Papaver</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Rhoeas</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Flower</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Extract</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Luffa</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Cylindrica</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Fruit</a:t>
            </a:r>
            <a:r>
              <a:rPr kumimoji="0" lang="el-GR" altLang="el-GR" sz="1400" b="0" i="0" u="none" strike="noStrike" cap="none" normalizeH="0" baseline="0" dirty="0">
                <a:ln>
                  <a:noFill/>
                </a:ln>
                <a:solidFill>
                  <a:srgbClr val="000000"/>
                </a:solidFill>
                <a:effectLst/>
                <a:latin typeface="Cambria" panose="02040503050406030204" pitchFamily="18" charset="0"/>
              </a:rPr>
              <a:t> Powder, </a:t>
            </a:r>
            <a:r>
              <a:rPr kumimoji="0" lang="el-GR" altLang="el-GR" sz="1400" b="0" i="0" u="none" strike="noStrike" cap="none" normalizeH="0" baseline="0" dirty="0" err="1">
                <a:ln>
                  <a:noFill/>
                </a:ln>
                <a:solidFill>
                  <a:srgbClr val="000000"/>
                </a:solidFill>
                <a:effectLst/>
                <a:latin typeface="Cambria" panose="02040503050406030204" pitchFamily="18" charset="0"/>
              </a:rPr>
              <a:t>Piper</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Nigrum</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Pepper</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Fruit</a:t>
            </a:r>
            <a:r>
              <a:rPr kumimoji="0" lang="el-GR" altLang="el-GR" sz="1400" b="0" i="0" u="none" strike="noStrike" cap="none" normalizeH="0" baseline="0" dirty="0">
                <a:ln>
                  <a:noFill/>
                </a:ln>
                <a:solidFill>
                  <a:srgbClr val="000000"/>
                </a:solidFill>
                <a:effectLst/>
                <a:latin typeface="Cambria" panose="02040503050406030204" pitchFamily="18" charset="0"/>
              </a:rPr>
              <a:t> Oil, </a:t>
            </a:r>
            <a:r>
              <a:rPr kumimoji="0" lang="el-GR" altLang="el-GR" sz="1400" b="0" i="0" u="none" strike="noStrike" cap="none" normalizeH="0" baseline="0" dirty="0" err="1">
                <a:ln>
                  <a:noFill/>
                </a:ln>
                <a:solidFill>
                  <a:srgbClr val="000000"/>
                </a:solidFill>
                <a:effectLst/>
                <a:latin typeface="Cambria" panose="02040503050406030204" pitchFamily="18" charset="0"/>
              </a:rPr>
              <a:t>Rosa</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Gallica</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Flower</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Extract</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Rosa</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Damascena</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Flower</a:t>
            </a:r>
            <a:r>
              <a:rPr kumimoji="0" lang="el-GR" altLang="el-GR" sz="1400" b="0" i="0" u="none" strike="noStrike" cap="none" normalizeH="0" baseline="0" dirty="0">
                <a:ln>
                  <a:noFill/>
                </a:ln>
                <a:solidFill>
                  <a:srgbClr val="000000"/>
                </a:solidFill>
                <a:effectLst/>
                <a:latin typeface="Cambria" panose="02040503050406030204" pitchFamily="18" charset="0"/>
              </a:rPr>
              <a:t> Oil*, </a:t>
            </a:r>
            <a:r>
              <a:rPr kumimoji="0" lang="el-GR" altLang="el-GR" sz="1400" b="0" i="0" u="none" strike="noStrike" cap="none" normalizeH="0" baseline="0" dirty="0" err="1">
                <a:ln>
                  <a:noFill/>
                </a:ln>
                <a:solidFill>
                  <a:srgbClr val="000000"/>
                </a:solidFill>
                <a:effectLst/>
                <a:latin typeface="Cambria" panose="02040503050406030204" pitchFamily="18" charset="0"/>
              </a:rPr>
              <a:t>Tetrasodium</a:t>
            </a:r>
            <a:r>
              <a:rPr kumimoji="0" lang="el-GR" altLang="el-GR" sz="1400" b="0" i="0" u="none" strike="noStrike" cap="none" normalizeH="0" baseline="0" dirty="0">
                <a:ln>
                  <a:noFill/>
                </a:ln>
                <a:solidFill>
                  <a:srgbClr val="000000"/>
                </a:solidFill>
                <a:effectLst/>
                <a:latin typeface="Cambria" panose="02040503050406030204" pitchFamily="18" charset="0"/>
              </a:rPr>
              <a:t> EDTA, </a:t>
            </a:r>
            <a:r>
              <a:rPr kumimoji="0" lang="el-GR" altLang="el-GR" sz="1400" b="0" i="0" u="none" strike="noStrike" cap="none" normalizeH="0" baseline="0" dirty="0" err="1">
                <a:ln>
                  <a:noFill/>
                </a:ln>
                <a:solidFill>
                  <a:srgbClr val="000000"/>
                </a:solidFill>
                <a:effectLst/>
                <a:latin typeface="Cambria" panose="02040503050406030204" pitchFamily="18" charset="0"/>
              </a:rPr>
              <a:t>Tetrasodium</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Etidronate</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Linalool</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Limonene</a:t>
            </a:r>
            <a:r>
              <a:rPr kumimoji="0" lang="el-GR" altLang="el-GR" sz="1400" b="0" i="0" u="none" strike="noStrike" cap="none" normalizeH="0" baseline="0" dirty="0">
                <a:ln>
                  <a:noFill/>
                </a:ln>
                <a:solidFill>
                  <a:srgbClr val="000000"/>
                </a:solidFill>
                <a:effectLst/>
                <a:latin typeface="Cambria" panose="02040503050406030204" pitchFamily="18" charset="0"/>
              </a:rPr>
              <a:t>, CI 77491/</a:t>
            </a:r>
            <a:r>
              <a:rPr kumimoji="0" lang="el-GR" altLang="el-GR" sz="1400" b="0" i="0" u="none" strike="noStrike" cap="none" normalizeH="0" baseline="0" dirty="0" err="1">
                <a:ln>
                  <a:noFill/>
                </a:ln>
                <a:solidFill>
                  <a:srgbClr val="000000"/>
                </a:solidFill>
                <a:effectLst/>
                <a:latin typeface="Cambria" panose="02040503050406030204" pitchFamily="18" charset="0"/>
              </a:rPr>
              <a:t>Iron</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Oxides</a:t>
            </a:r>
            <a:r>
              <a:rPr kumimoji="0" lang="el-GR" altLang="el-GR" sz="1400" b="0" i="0" u="none" strike="noStrike" cap="none" normalizeH="0" baseline="0" dirty="0">
                <a:ln>
                  <a:noFill/>
                </a:ln>
                <a:solidFill>
                  <a:srgbClr val="000000"/>
                </a:solidFill>
                <a:effectLst/>
                <a:latin typeface="Cambria" panose="02040503050406030204" pitchFamily="18" charset="0"/>
              </a:rPr>
              <a:t>.</a:t>
            </a:r>
            <a:endParaRPr kumimoji="0" lang="el-GR" altLang="el-GR" sz="1400" b="0" i="0" u="none" strike="noStrike" cap="none" normalizeH="0" baseline="0" dirty="0">
              <a:ln>
                <a:noFill/>
              </a:ln>
              <a:solidFill>
                <a:schemeClr val="tx1"/>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rgbClr val="000000"/>
                </a:solidFill>
                <a:effectLst/>
                <a:latin typeface="Cambria" panose="02040503050406030204" pitchFamily="18" charset="0"/>
              </a:rPr>
              <a:t>*</a:t>
            </a:r>
            <a:r>
              <a:rPr kumimoji="0" lang="el-GR" altLang="el-GR" sz="1400" b="0" i="0" u="none" strike="noStrike" cap="none" normalizeH="0" baseline="0" dirty="0" err="1">
                <a:ln>
                  <a:noFill/>
                </a:ln>
                <a:solidFill>
                  <a:srgbClr val="000000"/>
                </a:solidFill>
                <a:effectLst/>
                <a:latin typeface="Cambria" panose="02040503050406030204" pitchFamily="18" charset="0"/>
              </a:rPr>
              <a:t>Organic</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cultivation</a:t>
            </a:r>
            <a:r>
              <a:rPr kumimoji="0" lang="el-GR" altLang="el-GR" sz="1400" b="0" i="0" u="none" strike="noStrike" cap="none" normalizeH="0" baseline="0" dirty="0">
                <a:ln>
                  <a:noFill/>
                </a:ln>
                <a:solidFill>
                  <a:srgbClr val="000000"/>
                </a:solidFill>
                <a:effectLst/>
                <a:latin typeface="Cambria" panose="02040503050406030204" pitchFamily="18" charset="0"/>
              </a:rPr>
              <a:t>/</a:t>
            </a:r>
            <a:r>
              <a:rPr kumimoji="0" lang="el-GR" altLang="el-GR" sz="1400" b="0" i="0" u="none" strike="noStrike" cap="none" normalizeH="0" baseline="0" dirty="0" err="1">
                <a:ln>
                  <a:noFill/>
                </a:ln>
                <a:solidFill>
                  <a:srgbClr val="000000"/>
                </a:solidFill>
                <a:effectLst/>
                <a:latin typeface="Cambria" panose="02040503050406030204" pitchFamily="18" charset="0"/>
              </a:rPr>
              <a:t>Issu</a:t>
            </a:r>
            <a:r>
              <a:rPr kumimoji="0" lang="el-GR" altLang="el-GR" sz="1400" b="0" i="0" u="none" strike="noStrike" cap="none" normalizeH="0" baseline="0" dirty="0">
                <a:ln>
                  <a:noFill/>
                </a:ln>
                <a:solidFill>
                  <a:srgbClr val="000000"/>
                </a:solidFill>
                <a:effectLst/>
                <a:latin typeface="Cambria" panose="02040503050406030204" pitchFamily="18" charset="0"/>
              </a:rPr>
              <a:t> de </a:t>
            </a:r>
            <a:r>
              <a:rPr kumimoji="0" lang="el-GR" altLang="el-GR" sz="1400" b="0" i="0" u="none" strike="noStrike" cap="none" normalizeH="0" baseline="0" dirty="0" err="1">
                <a:ln>
                  <a:noFill/>
                </a:ln>
                <a:solidFill>
                  <a:srgbClr val="000000"/>
                </a:solidFill>
                <a:effectLst/>
                <a:latin typeface="Cambria" panose="02040503050406030204" pitchFamily="18" charset="0"/>
              </a:rPr>
              <a:t>l'agriculture</a:t>
            </a:r>
            <a:r>
              <a:rPr kumimoji="0" lang="el-GR" altLang="el-GR" sz="1400" b="0" i="0" u="none" strike="noStrike" cap="none" normalizeH="0" baseline="0" dirty="0">
                <a:ln>
                  <a:noFill/>
                </a:ln>
                <a:solidFill>
                  <a:srgbClr val="000000"/>
                </a:solidFill>
                <a:effectLst/>
                <a:latin typeface="Cambria" panose="02040503050406030204" pitchFamily="18" charset="0"/>
              </a:rPr>
              <a:t> </a:t>
            </a:r>
            <a:r>
              <a:rPr kumimoji="0" lang="el-GR" altLang="el-GR" sz="1400" b="0" i="0" u="none" strike="noStrike" cap="none" normalizeH="0" baseline="0" dirty="0" err="1">
                <a:ln>
                  <a:noFill/>
                </a:ln>
                <a:solidFill>
                  <a:srgbClr val="000000"/>
                </a:solidFill>
                <a:effectLst/>
                <a:latin typeface="Cambria" panose="02040503050406030204" pitchFamily="18" charset="0"/>
              </a:rPr>
              <a:t>biologique</a:t>
            </a:r>
            <a:endParaRPr kumimoji="0" lang="el-GR" altLang="el-GR" sz="1400" b="0" i="0" u="none" strike="noStrike" cap="none" normalizeH="0" baseline="0" dirty="0">
              <a:ln>
                <a:noFill/>
              </a:ln>
              <a:solidFill>
                <a:schemeClr val="tx1"/>
              </a:solidFill>
              <a:effectLst/>
              <a:latin typeface="Cambria" panose="02040503050406030204" pitchFamily="18" charset="0"/>
            </a:endParaRPr>
          </a:p>
        </p:txBody>
      </p:sp>
      <p:pic>
        <p:nvPicPr>
          <p:cNvPr id="1027" name="Picture 3">
            <a:extLst>
              <a:ext uri="{FF2B5EF4-FFF2-40B4-BE49-F238E27FC236}">
                <a16:creationId xmlns:a16="http://schemas.microsoft.com/office/drawing/2014/main" id="{1B2C7F67-ED14-F943-AD2C-BB909A782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18" y="444335"/>
            <a:ext cx="3227120" cy="322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377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34934" y="1573467"/>
            <a:ext cx="3760066" cy="1577699"/>
          </a:xfrm>
          <a:prstGeom prst="rect">
            <a:avLst/>
          </a:prstGeom>
        </p:spPr>
      </p:pic>
      <p:sp>
        <p:nvSpPr>
          <p:cNvPr id="3" name="TextBox 2"/>
          <p:cNvSpPr txBox="1"/>
          <p:nvPr/>
        </p:nvSpPr>
        <p:spPr>
          <a:xfrm>
            <a:off x="1420346" y="1027760"/>
            <a:ext cx="2305326" cy="369332"/>
          </a:xfrm>
          <a:prstGeom prst="rect">
            <a:avLst/>
          </a:prstGeom>
          <a:noFill/>
        </p:spPr>
        <p:txBody>
          <a:bodyPr wrap="none" rtlCol="0">
            <a:spAutoFit/>
          </a:bodyPr>
          <a:lstStyle/>
          <a:p>
            <a:r>
              <a:rPr lang="el-GR" dirty="0"/>
              <a:t>Λιπαρά οξέα</a:t>
            </a:r>
            <a:endParaRPr lang="en-US" dirty="0"/>
          </a:p>
        </p:txBody>
      </p:sp>
    </p:spTree>
    <p:extLst>
      <p:ext uri="{BB962C8B-B14F-4D97-AF65-F5344CB8AC3E}">
        <p14:creationId xmlns:p14="http://schemas.microsoft.com/office/powerpoint/2010/main" val="2258358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47800" y="1128029"/>
            <a:ext cx="9281948" cy="5539878"/>
          </a:xfrm>
          <a:prstGeom prst="rect">
            <a:avLst/>
          </a:prstGeom>
        </p:spPr>
      </p:pic>
      <p:sp>
        <p:nvSpPr>
          <p:cNvPr id="4" name="TextBox 3"/>
          <p:cNvSpPr txBox="1"/>
          <p:nvPr/>
        </p:nvSpPr>
        <p:spPr>
          <a:xfrm>
            <a:off x="1320086" y="568193"/>
            <a:ext cx="5840060" cy="369332"/>
          </a:xfrm>
          <a:prstGeom prst="rect">
            <a:avLst/>
          </a:prstGeom>
          <a:noFill/>
        </p:spPr>
        <p:txBody>
          <a:bodyPr wrap="none" rtlCol="0">
            <a:spAutoFit/>
          </a:bodyPr>
          <a:lstStyle/>
          <a:p>
            <a:r>
              <a:rPr lang="el-GR" dirty="0"/>
              <a:t>Μετατροπή αραχιδονικού οξέος</a:t>
            </a:r>
            <a:endParaRPr lang="en-US" dirty="0"/>
          </a:p>
        </p:txBody>
      </p:sp>
    </p:spTree>
    <p:extLst>
      <p:ext uri="{BB962C8B-B14F-4D97-AF65-F5344CB8AC3E}">
        <p14:creationId xmlns:p14="http://schemas.microsoft.com/office/powerpoint/2010/main" val="3307737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724485" y="428626"/>
            <a:ext cx="8903766" cy="1449558"/>
          </a:xfrm>
          <a:prstGeom prst="rect">
            <a:avLst/>
          </a:prstGeom>
        </p:spPr>
      </p:pic>
      <p:pic>
        <p:nvPicPr>
          <p:cNvPr id="3" name="Εικόνα 2"/>
          <p:cNvPicPr>
            <a:picLocks noChangeAspect="1"/>
          </p:cNvPicPr>
          <p:nvPr/>
        </p:nvPicPr>
        <p:blipFill>
          <a:blip r:embed="rId3"/>
          <a:stretch>
            <a:fillRect/>
          </a:stretch>
        </p:blipFill>
        <p:spPr>
          <a:xfrm>
            <a:off x="3293310" y="3443064"/>
            <a:ext cx="4781550" cy="2327042"/>
          </a:xfrm>
          <a:prstGeom prst="rect">
            <a:avLst/>
          </a:prstGeom>
        </p:spPr>
      </p:pic>
      <p:sp>
        <p:nvSpPr>
          <p:cNvPr id="4" name="TextBox 3"/>
          <p:cNvSpPr txBox="1"/>
          <p:nvPr/>
        </p:nvSpPr>
        <p:spPr>
          <a:xfrm>
            <a:off x="3218115" y="5763262"/>
            <a:ext cx="5591175" cy="369332"/>
          </a:xfrm>
          <a:prstGeom prst="rect">
            <a:avLst/>
          </a:prstGeom>
          <a:noFill/>
        </p:spPr>
        <p:txBody>
          <a:bodyPr wrap="square" rtlCol="0">
            <a:spAutoFit/>
          </a:bodyPr>
          <a:lstStyle/>
          <a:p>
            <a:r>
              <a:rPr lang="el-GR" dirty="0" err="1">
                <a:latin typeface="Cambria" panose="02040503050406030204" pitchFamily="18" charset="0"/>
              </a:rPr>
              <a:t>Γκιμπερρελλικό</a:t>
            </a:r>
            <a:r>
              <a:rPr lang="el-GR" dirty="0">
                <a:latin typeface="Cambria" panose="02040503050406030204" pitchFamily="18" charset="0"/>
              </a:rPr>
              <a:t> οξύ                          </a:t>
            </a:r>
            <a:r>
              <a:rPr lang="el-GR" dirty="0" err="1">
                <a:latin typeface="Cambria" panose="02040503050406030204" pitchFamily="18" charset="0"/>
              </a:rPr>
              <a:t>Λυσεργικό</a:t>
            </a:r>
            <a:r>
              <a:rPr lang="el-GR" dirty="0">
                <a:latin typeface="Cambria" panose="02040503050406030204" pitchFamily="18" charset="0"/>
              </a:rPr>
              <a:t> οξύ</a:t>
            </a:r>
          </a:p>
        </p:txBody>
      </p:sp>
    </p:spTree>
    <p:extLst>
      <p:ext uri="{BB962C8B-B14F-4D97-AF65-F5344CB8AC3E}">
        <p14:creationId xmlns:p14="http://schemas.microsoft.com/office/powerpoint/2010/main" val="90270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729741" y="2470061"/>
            <a:ext cx="6004800" cy="2623377"/>
          </a:xfrm>
          <a:prstGeom prst="rect">
            <a:avLst/>
          </a:prstGeom>
        </p:spPr>
      </p:pic>
      <p:sp>
        <p:nvSpPr>
          <p:cNvPr id="4" name="TextBox 3"/>
          <p:cNvSpPr txBox="1"/>
          <p:nvPr/>
        </p:nvSpPr>
        <p:spPr>
          <a:xfrm>
            <a:off x="3421380" y="1851660"/>
            <a:ext cx="3649980" cy="369332"/>
          </a:xfrm>
          <a:prstGeom prst="rect">
            <a:avLst/>
          </a:prstGeom>
          <a:noFill/>
        </p:spPr>
        <p:txBody>
          <a:bodyPr wrap="square" rtlCol="0">
            <a:spAutoFit/>
          </a:bodyPr>
          <a:lstStyle/>
          <a:p>
            <a:r>
              <a:rPr lang="el-GR" dirty="0" err="1">
                <a:latin typeface="Cambria" panose="02040503050406030204" pitchFamily="18" charset="0"/>
              </a:rPr>
              <a:t>Δικαρβοξυλικά</a:t>
            </a:r>
            <a:r>
              <a:rPr lang="el-GR" dirty="0">
                <a:latin typeface="Cambria" panose="02040503050406030204" pitchFamily="18" charset="0"/>
              </a:rPr>
              <a:t> οξέα</a:t>
            </a:r>
          </a:p>
        </p:txBody>
      </p:sp>
    </p:spTree>
    <p:extLst>
      <p:ext uri="{BB962C8B-B14F-4D97-AF65-F5344CB8AC3E}">
        <p14:creationId xmlns:p14="http://schemas.microsoft.com/office/powerpoint/2010/main" val="41451323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Korres Pure Greek Olive Traditional Soap Olive Blossom Παραδοσιακό Πράσινο Σαπούνι με Άνθη Ελιάς 125gr. Παραδοσιακό πράσινο σαπούνι με εξαιρετικό παρθένο Ελαιόλαδο, καθαρίζει απαλά και περιποιείται το δέρμα.">
            <a:extLst>
              <a:ext uri="{FF2B5EF4-FFF2-40B4-BE49-F238E27FC236}">
                <a16:creationId xmlns:a16="http://schemas.microsoft.com/office/drawing/2014/main" id="{70136271-93B9-684B-A33A-130D0739D9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98" t="31650" r="22752" b="37015"/>
          <a:stretch/>
        </p:blipFill>
        <p:spPr bwMode="auto">
          <a:xfrm>
            <a:off x="643743" y="1606666"/>
            <a:ext cx="4083820" cy="2363189"/>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53D55F8D-CFB9-3A49-AACE-E1DAC2CB2259}"/>
              </a:ext>
            </a:extLst>
          </p:cNvPr>
          <p:cNvSpPr/>
          <p:nvPr/>
        </p:nvSpPr>
        <p:spPr>
          <a:xfrm>
            <a:off x="5577444" y="1729112"/>
            <a:ext cx="6096000" cy="2585323"/>
          </a:xfrm>
          <a:prstGeom prst="rect">
            <a:avLst/>
          </a:prstGeom>
        </p:spPr>
        <p:txBody>
          <a:bodyPr>
            <a:spAutoFit/>
          </a:bodyPr>
          <a:lstStyle/>
          <a:p>
            <a:r>
              <a:rPr lang="en" b="1" dirty="0" err="1"/>
              <a:t>Korres</a:t>
            </a:r>
            <a:r>
              <a:rPr lang="en" b="1" dirty="0"/>
              <a:t> Pure Greek Olive Traditional Soap Olive Blossom </a:t>
            </a:r>
            <a:r>
              <a:rPr lang="el-GR" b="1" dirty="0"/>
              <a:t>Παραδοσιακό Πράσινο Σαπούνι με Άνθη Ελιάς 125</a:t>
            </a:r>
            <a:r>
              <a:rPr lang="en" b="1" dirty="0"/>
              <a:t>gr. </a:t>
            </a:r>
            <a:r>
              <a:rPr lang="el-GR" b="1" dirty="0"/>
              <a:t>Παραδοσιακό πράσινο σαπούνι με εξαιρετικό παρθένο Ελαιόλαδο, καθαρίζει απαλά και περιποιείται το δέρμα.</a:t>
            </a:r>
          </a:p>
          <a:p>
            <a:r>
              <a:rPr lang="el-GR" dirty="0">
                <a:solidFill>
                  <a:srgbClr val="494949"/>
                </a:solidFill>
              </a:rPr>
              <a:t>Κωδικός: 5203069063862</a:t>
            </a:r>
          </a:p>
          <a:p>
            <a:r>
              <a:rPr lang="el-GR" dirty="0">
                <a:solidFill>
                  <a:srgbClr val="0E0E0E"/>
                </a:solidFill>
                <a:latin typeface="Open Sans"/>
              </a:rPr>
              <a:t>3,90€ </a:t>
            </a:r>
            <a:r>
              <a:rPr lang="el-GR" b="1" dirty="0">
                <a:solidFill>
                  <a:srgbClr val="E20086"/>
                </a:solidFill>
                <a:latin typeface="Open Sans"/>
              </a:rPr>
              <a:t>2,32€</a:t>
            </a:r>
            <a:endParaRPr lang="el-GR" dirty="0">
              <a:solidFill>
                <a:srgbClr val="0E0E0E"/>
              </a:solidFill>
              <a:latin typeface="Open Sans"/>
            </a:endParaRPr>
          </a:p>
          <a:p>
            <a:br>
              <a:rPr lang="el-GR" dirty="0"/>
            </a:br>
            <a:endParaRPr lang="el-GR" dirty="0">
              <a:effectLst/>
            </a:endParaRPr>
          </a:p>
        </p:txBody>
      </p:sp>
    </p:spTree>
    <p:extLst>
      <p:ext uri="{BB962C8B-B14F-4D97-AF65-F5344CB8AC3E}">
        <p14:creationId xmlns:p14="http://schemas.microsoft.com/office/powerpoint/2010/main" val="8914478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7F9871E-2AC3-404B-BCAF-7BDED14D3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29" y="139813"/>
            <a:ext cx="3731079" cy="340018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D17D1FAE-783A-1C46-8946-3CFED00F52DB}"/>
              </a:ext>
            </a:extLst>
          </p:cNvPr>
          <p:cNvSpPr/>
          <p:nvPr/>
        </p:nvSpPr>
        <p:spPr>
          <a:xfrm>
            <a:off x="4409800" y="453633"/>
            <a:ext cx="4734200" cy="369332"/>
          </a:xfrm>
          <a:prstGeom prst="rect">
            <a:avLst/>
          </a:prstGeom>
        </p:spPr>
        <p:txBody>
          <a:bodyPr wrap="square">
            <a:spAutoFit/>
          </a:bodyPr>
          <a:lstStyle/>
          <a:p>
            <a:r>
              <a:rPr lang="el-GR" dirty="0">
                <a:solidFill>
                  <a:srgbClr val="4B4B4B"/>
                </a:solidFill>
                <a:latin typeface="neutraface titl"/>
              </a:rPr>
              <a:t>Βάση Σαπουνιού με Γάλα Γαϊδάρας </a:t>
            </a:r>
            <a:r>
              <a:rPr lang="en" dirty="0">
                <a:solidFill>
                  <a:srgbClr val="4B4B4B"/>
                </a:solidFill>
                <a:latin typeface="neutraface titl"/>
              </a:rPr>
              <a:t>ST</a:t>
            </a:r>
            <a:endParaRPr lang="en" b="0" i="0" dirty="0">
              <a:solidFill>
                <a:srgbClr val="4B4B4B"/>
              </a:solidFill>
              <a:effectLst/>
              <a:latin typeface="neutraface titl"/>
            </a:endParaRPr>
          </a:p>
        </p:txBody>
      </p:sp>
      <p:sp>
        <p:nvSpPr>
          <p:cNvPr id="3" name="Ορθογώνιο 2">
            <a:extLst>
              <a:ext uri="{FF2B5EF4-FFF2-40B4-BE49-F238E27FC236}">
                <a16:creationId xmlns:a16="http://schemas.microsoft.com/office/drawing/2014/main" id="{57BFF19C-7683-E644-BD9A-B0B326BAE543}"/>
              </a:ext>
            </a:extLst>
          </p:cNvPr>
          <p:cNvSpPr/>
          <p:nvPr/>
        </p:nvSpPr>
        <p:spPr>
          <a:xfrm>
            <a:off x="178129" y="3625599"/>
            <a:ext cx="11457710" cy="3139321"/>
          </a:xfrm>
          <a:prstGeom prst="rect">
            <a:avLst/>
          </a:prstGeom>
        </p:spPr>
        <p:txBody>
          <a:bodyPr wrap="square">
            <a:spAutoFit/>
          </a:bodyPr>
          <a:lstStyle/>
          <a:p>
            <a:r>
              <a:rPr lang="el-GR" dirty="0">
                <a:latin typeface="-apple-system"/>
              </a:rPr>
              <a:t>Βάση Σαπουνιού (γλυκερίνη για σαπούνια) εμπλουτισμένη με γάλα γαϊδάρας, γνωστό από την αρχαιότητα για τις ευεργετικές ιδιότητές του στο δέρμα και γενικότερα στον ανθρώπινο οργανισμό. Ξακουστά είναι τα καθημερινά λουτρά της Κλεοπάτρας με γάλα γαϊδάρας, ώστε να διατηρήσει την νεότητα και τη λάμψη της επιδερμίδας της. Πλούσιο σε </a:t>
            </a:r>
            <a:r>
              <a:rPr lang="el-GR" dirty="0" err="1">
                <a:latin typeface="-apple-system"/>
              </a:rPr>
              <a:t>πρωτείνες</a:t>
            </a:r>
            <a:r>
              <a:rPr lang="el-GR" dirty="0">
                <a:latin typeface="-apple-system"/>
              </a:rPr>
              <a:t>, αμινοξέα, ενυδατώνει την επιδερμίδα, προστατεύει από την αφυδάτωση. Λόγω της υψηλής περιεκτικότητας σε βιταμίνη </a:t>
            </a:r>
            <a:r>
              <a:rPr lang="en" dirty="0">
                <a:latin typeface="-apple-system"/>
              </a:rPr>
              <a:t>C </a:t>
            </a:r>
            <a:r>
              <a:rPr lang="el-GR" dirty="0">
                <a:latin typeface="-apple-system"/>
              </a:rPr>
              <a:t>και </a:t>
            </a:r>
            <a:r>
              <a:rPr lang="en" dirty="0">
                <a:latin typeface="-apple-system"/>
              </a:rPr>
              <a:t>E </a:t>
            </a:r>
            <a:r>
              <a:rPr lang="el-GR" dirty="0">
                <a:latin typeface="-apple-system"/>
              </a:rPr>
              <a:t>καταστέλλει την οξείδωση των κυττάρων και την πρόωρη γήρανση, προάγοντας ταυτόχρονα την παραγωγή του κολλαγόνου και </a:t>
            </a:r>
            <a:r>
              <a:rPr lang="el-GR" dirty="0" err="1">
                <a:latin typeface="-apple-system"/>
              </a:rPr>
              <a:t>ελαστίνης</a:t>
            </a:r>
            <a:r>
              <a:rPr lang="el-GR" dirty="0">
                <a:latin typeface="-apple-system"/>
              </a:rPr>
              <a:t>, συστατικά πολύ σημαντικά για την σύσφιξη, την ανανέωση και την λάμψη του δέρματος.</a:t>
            </a:r>
          </a:p>
          <a:p>
            <a:r>
              <a:rPr lang="el-GR" dirty="0">
                <a:latin typeface="-apple-system"/>
              </a:rPr>
              <a:t>  </a:t>
            </a:r>
          </a:p>
          <a:p>
            <a:r>
              <a:rPr lang="en" b="1" dirty="0">
                <a:latin typeface="-apple-system"/>
              </a:rPr>
              <a:t>Ingredient: </a:t>
            </a:r>
            <a:r>
              <a:rPr lang="en" dirty="0">
                <a:latin typeface="-apple-system"/>
              </a:rPr>
              <a:t>Aqua, Glycerin, Sodium Stearate, Sorbitol, Sodium Laurate, Propylene, Glycol, Sodium </a:t>
            </a:r>
            <a:r>
              <a:rPr lang="en" dirty="0" err="1">
                <a:latin typeface="-apple-system"/>
              </a:rPr>
              <a:t>Laureth</a:t>
            </a:r>
            <a:r>
              <a:rPr lang="en" dirty="0">
                <a:latin typeface="-apple-system"/>
              </a:rPr>
              <a:t> Sulfate, Sodium Chloride, Donkey Milk, Sodium Lauryl Sulfate, Titanium Dioxide, Stearic Acid, Lauric </a:t>
            </a:r>
            <a:r>
              <a:rPr lang="en" dirty="0" err="1">
                <a:latin typeface="-apple-system"/>
              </a:rPr>
              <a:t>Acid,Pentasodium</a:t>
            </a:r>
            <a:r>
              <a:rPr lang="en" dirty="0">
                <a:latin typeface="-apple-system"/>
              </a:rPr>
              <a:t> </a:t>
            </a:r>
            <a:r>
              <a:rPr lang="en" dirty="0" err="1">
                <a:latin typeface="-apple-system"/>
              </a:rPr>
              <a:t>Pentetate</a:t>
            </a:r>
            <a:r>
              <a:rPr lang="en" dirty="0">
                <a:latin typeface="-apple-system"/>
              </a:rPr>
              <a:t>, Tetrasodium Etidronate</a:t>
            </a:r>
            <a:endParaRPr lang="en" b="0" i="0" dirty="0">
              <a:effectLst/>
              <a:latin typeface="-apple-system"/>
            </a:endParaRPr>
          </a:p>
        </p:txBody>
      </p:sp>
    </p:spTree>
    <p:extLst>
      <p:ext uri="{BB962C8B-B14F-4D97-AF65-F5344CB8AC3E}">
        <p14:creationId xmlns:p14="http://schemas.microsoft.com/office/powerpoint/2010/main" val="2736221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90500"/>
            <a:ext cx="4562475" cy="646331"/>
          </a:xfrm>
          <a:prstGeom prst="rect">
            <a:avLst/>
          </a:prstGeom>
          <a:noFill/>
        </p:spPr>
        <p:txBody>
          <a:bodyPr wrap="square" rtlCol="0">
            <a:spAutoFit/>
          </a:bodyPr>
          <a:lstStyle/>
          <a:p>
            <a:r>
              <a:rPr lang="el-GR" sz="3600" dirty="0">
                <a:latin typeface="Cambria" panose="02040503050406030204" pitchFamily="18" charset="0"/>
              </a:rPr>
              <a:t>Φυσικές ιδιότητες</a:t>
            </a:r>
          </a:p>
        </p:txBody>
      </p:sp>
      <p:pic>
        <p:nvPicPr>
          <p:cNvPr id="4" name="Εικόνα 3"/>
          <p:cNvPicPr>
            <a:picLocks noChangeAspect="1"/>
          </p:cNvPicPr>
          <p:nvPr/>
        </p:nvPicPr>
        <p:blipFill>
          <a:blip r:embed="rId2"/>
          <a:stretch>
            <a:fillRect/>
          </a:stretch>
        </p:blipFill>
        <p:spPr>
          <a:xfrm>
            <a:off x="732360" y="1228533"/>
            <a:ext cx="1857600" cy="1429134"/>
          </a:xfrm>
          <a:prstGeom prst="rect">
            <a:avLst/>
          </a:prstGeom>
        </p:spPr>
      </p:pic>
      <p:sp>
        <p:nvSpPr>
          <p:cNvPr id="5" name="TextBox 4"/>
          <p:cNvSpPr txBox="1"/>
          <p:nvPr/>
        </p:nvSpPr>
        <p:spPr>
          <a:xfrm>
            <a:off x="518160" y="2675993"/>
            <a:ext cx="2552700" cy="307777"/>
          </a:xfrm>
          <a:prstGeom prst="rect">
            <a:avLst/>
          </a:prstGeom>
          <a:noFill/>
        </p:spPr>
        <p:txBody>
          <a:bodyPr wrap="square" rtlCol="0">
            <a:spAutoFit/>
          </a:bodyPr>
          <a:lstStyle/>
          <a:p>
            <a:r>
              <a:rPr lang="el-GR" sz="1400" dirty="0">
                <a:latin typeface="Cambria" panose="02040503050406030204" pitchFamily="18" charset="0"/>
              </a:rPr>
              <a:t>Μοριακή δομή </a:t>
            </a:r>
            <a:r>
              <a:rPr lang="el-GR" sz="1400" dirty="0" err="1">
                <a:latin typeface="Cambria" panose="02040503050406030204" pitchFamily="18" charset="0"/>
              </a:rPr>
              <a:t>φορμικού</a:t>
            </a:r>
            <a:r>
              <a:rPr lang="el-GR" sz="1400" dirty="0">
                <a:latin typeface="Cambria" panose="02040503050406030204" pitchFamily="18" charset="0"/>
              </a:rPr>
              <a:t> οξέος</a:t>
            </a:r>
          </a:p>
        </p:txBody>
      </p:sp>
      <p:sp>
        <p:nvSpPr>
          <p:cNvPr id="6" name="TextBox 5"/>
          <p:cNvSpPr txBox="1"/>
          <p:nvPr/>
        </p:nvSpPr>
        <p:spPr>
          <a:xfrm>
            <a:off x="1495425" y="3252536"/>
            <a:ext cx="3573780" cy="369332"/>
          </a:xfrm>
          <a:prstGeom prst="rect">
            <a:avLst/>
          </a:prstGeom>
          <a:noFill/>
        </p:spPr>
        <p:txBody>
          <a:bodyPr wrap="square" rtlCol="0">
            <a:spAutoFit/>
          </a:bodyPr>
          <a:lstStyle/>
          <a:p>
            <a:r>
              <a:rPr lang="el-GR" dirty="0">
                <a:latin typeface="Cambria" panose="02040503050406030204" pitchFamily="18" charset="0"/>
              </a:rPr>
              <a:t>Διμερή </a:t>
            </a:r>
            <a:r>
              <a:rPr lang="el-GR" dirty="0" err="1">
                <a:latin typeface="Cambria" panose="02040503050406030204" pitchFamily="18" charset="0"/>
              </a:rPr>
              <a:t>καρβοξυλικών</a:t>
            </a:r>
            <a:r>
              <a:rPr lang="el-GR" dirty="0">
                <a:latin typeface="Cambria" panose="02040503050406030204" pitchFamily="18" charset="0"/>
              </a:rPr>
              <a:t> οξέων</a:t>
            </a:r>
          </a:p>
        </p:txBody>
      </p:sp>
      <p:pic>
        <p:nvPicPr>
          <p:cNvPr id="8" name="Εικόνα 7">
            <a:extLst>
              <a:ext uri="{FF2B5EF4-FFF2-40B4-BE49-F238E27FC236}">
                <a16:creationId xmlns:a16="http://schemas.microsoft.com/office/drawing/2014/main" id="{136F4019-32D4-3D45-9B10-E88575A051DC}"/>
              </a:ext>
            </a:extLst>
          </p:cNvPr>
          <p:cNvPicPr>
            <a:picLocks noChangeAspect="1"/>
          </p:cNvPicPr>
          <p:nvPr/>
        </p:nvPicPr>
        <p:blipFill>
          <a:blip r:embed="rId3"/>
          <a:stretch>
            <a:fillRect/>
          </a:stretch>
        </p:blipFill>
        <p:spPr>
          <a:xfrm>
            <a:off x="732359" y="3701750"/>
            <a:ext cx="6746263" cy="2544305"/>
          </a:xfrm>
          <a:prstGeom prst="rect">
            <a:avLst/>
          </a:prstGeom>
        </p:spPr>
      </p:pic>
    </p:spTree>
    <p:extLst>
      <p:ext uri="{BB962C8B-B14F-4D97-AF65-F5344CB8AC3E}">
        <p14:creationId xmlns:p14="http://schemas.microsoft.com/office/powerpoint/2010/main" val="796662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3672" y="833438"/>
            <a:ext cx="7267618" cy="5040312"/>
          </a:xfrm>
          <a:prstGeom prst="rect">
            <a:avLst/>
          </a:prstGeom>
        </p:spPr>
      </p:pic>
      <p:pic>
        <p:nvPicPr>
          <p:cNvPr id="3" name="Picture 2"/>
          <p:cNvPicPr>
            <a:picLocks noChangeAspect="1"/>
          </p:cNvPicPr>
          <p:nvPr/>
        </p:nvPicPr>
        <p:blipFill>
          <a:blip r:embed="rId3"/>
          <a:stretch>
            <a:fillRect/>
          </a:stretch>
        </p:blipFill>
        <p:spPr>
          <a:xfrm>
            <a:off x="9318625" y="5487228"/>
            <a:ext cx="2584450" cy="1256472"/>
          </a:xfrm>
          <a:prstGeom prst="rect">
            <a:avLst/>
          </a:prstGeom>
        </p:spPr>
      </p:pic>
    </p:spTree>
    <p:extLst>
      <p:ext uri="{BB962C8B-B14F-4D97-AF65-F5344CB8AC3E}">
        <p14:creationId xmlns:p14="http://schemas.microsoft.com/office/powerpoint/2010/main" val="16398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A228E941-C738-404B-8BB0-999AB66287A6}"/>
              </a:ext>
            </a:extLst>
          </p:cNvPr>
          <p:cNvPicPr>
            <a:picLocks noChangeAspect="1"/>
          </p:cNvPicPr>
          <p:nvPr/>
        </p:nvPicPr>
        <p:blipFill>
          <a:blip r:embed="rId2"/>
          <a:stretch>
            <a:fillRect/>
          </a:stretch>
        </p:blipFill>
        <p:spPr>
          <a:xfrm>
            <a:off x="1189150" y="1448973"/>
            <a:ext cx="9813699" cy="3573193"/>
          </a:xfrm>
          <a:prstGeom prst="rect">
            <a:avLst/>
          </a:prstGeom>
        </p:spPr>
      </p:pic>
    </p:spTree>
    <p:extLst>
      <p:ext uri="{BB962C8B-B14F-4D97-AF65-F5344CB8AC3E}">
        <p14:creationId xmlns:p14="http://schemas.microsoft.com/office/powerpoint/2010/main" val="995550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 y="68580"/>
            <a:ext cx="9509760" cy="1200329"/>
          </a:xfrm>
          <a:prstGeom prst="rect">
            <a:avLst/>
          </a:prstGeom>
          <a:noFill/>
        </p:spPr>
        <p:txBody>
          <a:bodyPr wrap="square" rtlCol="0">
            <a:spAutoFit/>
          </a:bodyPr>
          <a:lstStyle/>
          <a:p>
            <a:r>
              <a:rPr lang="el-GR" sz="3600" dirty="0">
                <a:latin typeface="Cambria" panose="02040503050406030204" pitchFamily="18" charset="0"/>
              </a:rPr>
              <a:t>Όξινος και βασικός χαρακτήρας </a:t>
            </a:r>
            <a:r>
              <a:rPr lang="el-GR" sz="3600" dirty="0" err="1">
                <a:latin typeface="Cambria" panose="02040503050406030204" pitchFamily="18" charset="0"/>
              </a:rPr>
              <a:t>καρβοξυλικών</a:t>
            </a:r>
            <a:r>
              <a:rPr lang="el-GR" sz="3600" dirty="0">
                <a:latin typeface="Cambria" panose="02040503050406030204" pitchFamily="18" charset="0"/>
              </a:rPr>
              <a:t> οξέων</a:t>
            </a:r>
          </a:p>
        </p:txBody>
      </p:sp>
      <p:pic>
        <p:nvPicPr>
          <p:cNvPr id="4" name="Εικόνα 3"/>
          <p:cNvPicPr>
            <a:picLocks noChangeAspect="1"/>
          </p:cNvPicPr>
          <p:nvPr/>
        </p:nvPicPr>
        <p:blipFill>
          <a:blip r:embed="rId2">
            <a:duotone>
              <a:prstClr val="black"/>
              <a:schemeClr val="tx2">
                <a:tint val="45000"/>
                <a:satMod val="400000"/>
              </a:schemeClr>
            </a:duotone>
          </a:blip>
          <a:stretch>
            <a:fillRect/>
          </a:stretch>
        </p:blipFill>
        <p:spPr>
          <a:xfrm>
            <a:off x="4198620" y="1145837"/>
            <a:ext cx="5318760" cy="1115253"/>
          </a:xfrm>
          <a:prstGeom prst="rect">
            <a:avLst/>
          </a:prstGeom>
        </p:spPr>
      </p:pic>
      <p:sp>
        <p:nvSpPr>
          <p:cNvPr id="5" name="TextBox 4"/>
          <p:cNvSpPr txBox="1"/>
          <p:nvPr/>
        </p:nvSpPr>
        <p:spPr>
          <a:xfrm>
            <a:off x="541020" y="1395667"/>
            <a:ext cx="3848100" cy="369332"/>
          </a:xfrm>
          <a:prstGeom prst="rect">
            <a:avLst/>
          </a:prstGeom>
          <a:noFill/>
        </p:spPr>
        <p:txBody>
          <a:bodyPr wrap="square" rtlCol="0">
            <a:spAutoFit/>
          </a:bodyPr>
          <a:lstStyle/>
          <a:p>
            <a:r>
              <a:rPr lang="el-GR" dirty="0">
                <a:latin typeface="Cambria" panose="02040503050406030204" pitchFamily="18" charset="0"/>
              </a:rPr>
              <a:t>Διάσταση ενός </a:t>
            </a:r>
            <a:r>
              <a:rPr lang="el-GR" dirty="0" err="1">
                <a:latin typeface="Cambria" panose="02040503050406030204" pitchFamily="18" charset="0"/>
              </a:rPr>
              <a:t>καρβοξυλικού</a:t>
            </a:r>
            <a:r>
              <a:rPr lang="el-GR" dirty="0">
                <a:latin typeface="Cambria" panose="02040503050406030204" pitchFamily="18" charset="0"/>
              </a:rPr>
              <a:t> οξέος</a:t>
            </a:r>
          </a:p>
        </p:txBody>
      </p:sp>
      <p:sp>
        <p:nvSpPr>
          <p:cNvPr id="6" name="TextBox 5"/>
          <p:cNvSpPr txBox="1"/>
          <p:nvPr/>
        </p:nvSpPr>
        <p:spPr>
          <a:xfrm>
            <a:off x="183359" y="2170997"/>
            <a:ext cx="1592580" cy="381000"/>
          </a:xfrm>
          <a:prstGeom prst="rect">
            <a:avLst/>
          </a:prstGeom>
          <a:noFill/>
        </p:spPr>
        <p:txBody>
          <a:bodyPr wrap="square" rtlCol="0">
            <a:spAutoFit/>
          </a:bodyPr>
          <a:lstStyle/>
          <a:p>
            <a:r>
              <a:rPr lang="el-GR" dirty="0"/>
              <a:t>Εξήγηση</a:t>
            </a:r>
            <a:r>
              <a:rPr lang="en-US" dirty="0"/>
              <a:t>:</a:t>
            </a:r>
            <a:endParaRPr lang="el-GR" dirty="0"/>
          </a:p>
        </p:txBody>
      </p:sp>
      <p:pic>
        <p:nvPicPr>
          <p:cNvPr id="7" name="Εικόνα 6"/>
          <p:cNvPicPr>
            <a:picLocks noChangeAspect="1"/>
          </p:cNvPicPr>
          <p:nvPr/>
        </p:nvPicPr>
        <p:blipFill>
          <a:blip r:embed="rId3">
            <a:duotone>
              <a:prstClr val="black"/>
              <a:schemeClr val="tx2">
                <a:tint val="45000"/>
                <a:satMod val="400000"/>
              </a:schemeClr>
            </a:duotone>
          </a:blip>
          <a:stretch>
            <a:fillRect/>
          </a:stretch>
        </p:blipFill>
        <p:spPr>
          <a:xfrm>
            <a:off x="2370779" y="2975735"/>
            <a:ext cx="7146601" cy="834200"/>
          </a:xfrm>
          <a:prstGeom prst="rect">
            <a:avLst/>
          </a:prstGeom>
        </p:spPr>
      </p:pic>
      <p:pic>
        <p:nvPicPr>
          <p:cNvPr id="8" name="Εικόνα 7"/>
          <p:cNvPicPr>
            <a:picLocks noChangeAspect="1"/>
          </p:cNvPicPr>
          <p:nvPr/>
        </p:nvPicPr>
        <p:blipFill>
          <a:blip r:embed="rId4">
            <a:duotone>
              <a:prstClr val="black"/>
              <a:schemeClr val="tx2">
                <a:tint val="45000"/>
                <a:satMod val="400000"/>
              </a:schemeClr>
            </a:duotone>
          </a:blip>
          <a:stretch>
            <a:fillRect/>
          </a:stretch>
        </p:blipFill>
        <p:spPr>
          <a:xfrm>
            <a:off x="2225519" y="4679528"/>
            <a:ext cx="7740001" cy="950600"/>
          </a:xfrm>
          <a:prstGeom prst="rect">
            <a:avLst/>
          </a:prstGeom>
        </p:spPr>
      </p:pic>
      <p:sp>
        <p:nvSpPr>
          <p:cNvPr id="9" name="TextBox 8"/>
          <p:cNvSpPr txBox="1"/>
          <p:nvPr/>
        </p:nvSpPr>
        <p:spPr>
          <a:xfrm>
            <a:off x="183359" y="3084753"/>
            <a:ext cx="2042160" cy="369332"/>
          </a:xfrm>
          <a:prstGeom prst="rect">
            <a:avLst/>
          </a:prstGeom>
          <a:noFill/>
        </p:spPr>
        <p:txBody>
          <a:bodyPr wrap="square" rtlCol="0">
            <a:spAutoFit/>
          </a:bodyPr>
          <a:lstStyle/>
          <a:p>
            <a:r>
              <a:rPr lang="el-GR" dirty="0" err="1">
                <a:latin typeface="Cambria" panose="02040503050406030204" pitchFamily="18" charset="0"/>
              </a:rPr>
              <a:t>Καρβοξυλικό</a:t>
            </a:r>
            <a:r>
              <a:rPr lang="el-GR" dirty="0">
                <a:latin typeface="Cambria" panose="02040503050406030204" pitchFamily="18" charset="0"/>
              </a:rPr>
              <a:t> ιόν</a:t>
            </a:r>
          </a:p>
        </p:txBody>
      </p:sp>
      <p:sp>
        <p:nvSpPr>
          <p:cNvPr id="10" name="TextBox 9"/>
          <p:cNvSpPr txBox="1"/>
          <p:nvPr/>
        </p:nvSpPr>
        <p:spPr>
          <a:xfrm>
            <a:off x="541020" y="5112827"/>
            <a:ext cx="1623060" cy="369332"/>
          </a:xfrm>
          <a:prstGeom prst="rect">
            <a:avLst/>
          </a:prstGeom>
          <a:noFill/>
        </p:spPr>
        <p:txBody>
          <a:bodyPr wrap="square" rtlCol="0">
            <a:spAutoFit/>
          </a:bodyPr>
          <a:lstStyle/>
          <a:p>
            <a:r>
              <a:rPr lang="el-GR" dirty="0" err="1">
                <a:latin typeface="Cambria" panose="02040503050406030204" pitchFamily="18" charset="0"/>
              </a:rPr>
              <a:t>Ενολοιόν</a:t>
            </a:r>
            <a:endParaRPr lang="el-GR" dirty="0">
              <a:latin typeface="Cambria" panose="02040503050406030204" pitchFamily="18" charset="0"/>
            </a:endParaRPr>
          </a:p>
        </p:txBody>
      </p:sp>
    </p:spTree>
    <p:extLst>
      <p:ext uri="{BB962C8B-B14F-4D97-AF65-F5344CB8AC3E}">
        <p14:creationId xmlns:p14="http://schemas.microsoft.com/office/powerpoint/2010/main" val="2620852410"/>
      </p:ext>
    </p:extLst>
  </p:cSld>
  <p:clrMapOvr>
    <a:masterClrMapping/>
  </p:clrMapOvr>
</p:sld>
</file>

<file path=ppt/theme/theme1.xml><?xml version="1.0" encoding="utf-8"?>
<a:theme xmlns:a="http://schemas.openxmlformats.org/drawingml/2006/main" name="Κομμάτι">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324</TotalTime>
  <Words>494</Words>
  <Application>Microsoft Macintosh PowerPoint</Application>
  <PresentationFormat>Ευρεία οθόνη</PresentationFormat>
  <Paragraphs>72</Paragraphs>
  <Slides>51</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51</vt:i4>
      </vt:variant>
    </vt:vector>
  </HeadingPairs>
  <TitlesOfParts>
    <vt:vector size="59" baseType="lpstr">
      <vt:lpstr>-apple-system</vt:lpstr>
      <vt:lpstr>Arial</vt:lpstr>
      <vt:lpstr>Cambria</vt:lpstr>
      <vt:lpstr>Century Gothic</vt:lpstr>
      <vt:lpstr>neutraface titl</vt:lpstr>
      <vt:lpstr>Open Sans</vt:lpstr>
      <vt:lpstr>Wingdings 3</vt:lpstr>
      <vt:lpstr>Κομμάτι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Αδιπικό οξύ</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Σαπούνια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LPH</dc:creator>
  <cp:lastModifiedBy>ΛΑΖΑΡΟΣ ΧΑΤΖΗΑΡΑΠΟΓΛΟΥ</cp:lastModifiedBy>
  <cp:revision>40</cp:revision>
  <dcterms:created xsi:type="dcterms:W3CDTF">2016-11-25T18:15:25Z</dcterms:created>
  <dcterms:modified xsi:type="dcterms:W3CDTF">2020-12-07T09:33:47Z</dcterms:modified>
</cp:coreProperties>
</file>