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81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319" r:id="rId19"/>
    <p:sldId id="318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15" r:id="rId32"/>
    <p:sldId id="308" r:id="rId33"/>
    <p:sldId id="314" r:id="rId34"/>
    <p:sldId id="320" r:id="rId35"/>
    <p:sldId id="321" r:id="rId36"/>
    <p:sldId id="322" r:id="rId37"/>
    <p:sldId id="317" r:id="rId38"/>
    <p:sldId id="309" r:id="rId39"/>
    <p:sldId id="310" r:id="rId40"/>
    <p:sldId id="311" r:id="rId41"/>
    <p:sldId id="312" r:id="rId42"/>
    <p:sldId id="313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86422" autoAdjust="0"/>
  </p:normalViewPr>
  <p:slideViewPr>
    <p:cSldViewPr>
      <p:cViewPr varScale="1">
        <p:scale>
          <a:sx n="92" d="100"/>
          <a:sy n="92" d="100"/>
        </p:scale>
        <p:origin x="21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2EE759-B0EE-6745-AEA0-E79E6620A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DF609-862E-F246-BF2C-AE11E784CB5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EE759-B0EE-6745-AEA0-E79E6620A5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5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3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9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6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8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6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73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3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1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938838" y="2019300"/>
            <a:ext cx="2895600" cy="4762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l-GR" sz="2200" dirty="0"/>
              <a:t>Λ. Χατζηαράπογλου</a:t>
            </a:r>
            <a:endParaRPr lang="ru-RU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419600"/>
            <a:ext cx="7772400" cy="1619250"/>
          </a:xfrm>
        </p:spPr>
        <p:txBody>
          <a:bodyPr/>
          <a:lstStyle/>
          <a:p>
            <a:r>
              <a:rPr lang="el-GR" dirty="0">
                <a:latin typeface="Cambria" panose="02040503050406030204" pitchFamily="18" charset="0"/>
              </a:rPr>
              <a:t>ΕΝΟΛΕΣ, ΕΝΟΛΟΙΟΝΤΑ ΚΑΙ ΑΛΔΟΛΙΚΗ ΣΥΜΠΥΚΝΩΣΗ</a:t>
            </a:r>
            <a:br>
              <a:rPr lang="el-GR" dirty="0">
                <a:latin typeface="Cambria" panose="02040503050406030204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6934200" cy="49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8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715962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Συνέπειες ταυτομερείωσης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7000"/>
            <a:ext cx="7086600" cy="16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2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9144000" cy="20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25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1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715962"/>
          </a:xfrm>
        </p:spPr>
        <p:txBody>
          <a:bodyPr/>
          <a:lstStyle/>
          <a:p>
            <a:r>
              <a:rPr lang="el-GR" dirty="0">
                <a:solidFill>
                  <a:srgbClr val="FFFFFF"/>
                </a:solidFill>
              </a:rPr>
              <a:t>Αλογόνωση αλδευδών και κετονών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8458200" cy="22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14213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19200"/>
            <a:ext cx="7070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Ταχύτητα ανεξάρτητη της συγκέντρωσης αλογόνου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43200"/>
            <a:ext cx="5905500" cy="20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2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2616200" cy="3902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581400"/>
            <a:ext cx="4927600" cy="8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5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DDADFB-04F8-49BF-AF92-BABA6767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159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l-GR" dirty="0" err="1">
                <a:solidFill>
                  <a:schemeClr val="bg1"/>
                </a:solidFill>
              </a:rPr>
              <a:t>λοφορμική</a:t>
            </a:r>
            <a:r>
              <a:rPr lang="el-GR" dirty="0">
                <a:solidFill>
                  <a:schemeClr val="bg1"/>
                </a:solidFill>
              </a:rPr>
              <a:t> αντίδραση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19912E6-3B77-48BE-8C0B-0EAEBB37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895600"/>
            <a:ext cx="8763000" cy="14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57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48918B5-BE1A-4C48-B54C-4503DA39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5819855" cy="142672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6573C3D-FDAE-4507-AF4C-7FCEB9A5C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96" y="3810000"/>
            <a:ext cx="5410200" cy="25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3556000" cy="4583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26" y="3033186"/>
            <a:ext cx="2830512" cy="28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6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715962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Αλκυλίωση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6781800" cy="21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4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715962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Προβλήματα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631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Το ενολικό ιόν συνεχίζει να είναι ισχυρή βάση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Μια αλδεύδη είναι δραστική σε άλλη αντίδραση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95600"/>
            <a:ext cx="6858000" cy="34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95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0800"/>
            <a:ext cx="6400800" cy="207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5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715962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Εναλλακτική πορεία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l-GR" dirty="0">
                <a:solidFill>
                  <a:schemeClr val="bg1"/>
                </a:solidFill>
              </a:rPr>
              <a:t> εναμίνες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0"/>
            <a:ext cx="3594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12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467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648200"/>
            <a:ext cx="4140200" cy="1883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1272" y="4038600"/>
            <a:ext cx="4814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Αποφυγή πολλαπλής αλκυλίωσης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0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09800"/>
            <a:ext cx="4356100" cy="149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245" y="1524000"/>
            <a:ext cx="255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Stork </a:t>
            </a:r>
            <a:r>
              <a:rPr lang="el-GR" dirty="0">
                <a:solidFill>
                  <a:srgbClr val="FF0000"/>
                </a:solidFill>
              </a:rPr>
              <a:t>αλκυλίωση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114800"/>
            <a:ext cx="2397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Stork</a:t>
            </a:r>
            <a:r>
              <a:rPr lang="el-GR" dirty="0">
                <a:solidFill>
                  <a:srgbClr val="FF0000"/>
                </a:solidFill>
              </a:rPr>
              <a:t> ακυλίωση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72000"/>
            <a:ext cx="5486400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32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C39472-D4E5-43B5-989D-898207E7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7315200" cy="715962"/>
          </a:xfrm>
        </p:spPr>
        <p:txBody>
          <a:bodyPr/>
          <a:lstStyle/>
          <a:p>
            <a:r>
              <a:rPr lang="el-GR" dirty="0" err="1">
                <a:solidFill>
                  <a:schemeClr val="bg1"/>
                </a:solidFill>
              </a:rPr>
              <a:t>Αλδολική</a:t>
            </a:r>
            <a:r>
              <a:rPr lang="el-GR" dirty="0">
                <a:solidFill>
                  <a:schemeClr val="bg1"/>
                </a:solidFill>
              </a:rPr>
              <a:t> συμπύκνωση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2938C0-377A-43E4-A89E-C174F0774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90800"/>
            <a:ext cx="7149451" cy="19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48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A4B9A7E-EB04-4FBB-A022-3D0C9137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705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14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5BEC970-D207-43F8-A5AC-E7516099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62" y="2209800"/>
            <a:ext cx="610911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7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5840CCB-74E5-447C-B717-6653A731D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5000"/>
            <a:ext cx="4320918" cy="1674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ED956-F9FF-49B8-A300-AF93B4D84371}"/>
              </a:ext>
            </a:extLst>
          </p:cNvPr>
          <p:cNvSpPr txBox="1"/>
          <p:nvPr/>
        </p:nvSpPr>
        <p:spPr>
          <a:xfrm>
            <a:off x="1143000" y="1676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Παραδείγματα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1FF0E5C-E927-4340-B4D6-5C5FF939A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56" y="4083501"/>
            <a:ext cx="6774287" cy="171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6934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03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56140C2-5126-4E58-9666-F27EA0CCE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3935360" cy="1867637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A679C7-CF39-4419-82BB-77078252B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772637"/>
            <a:ext cx="1828800" cy="21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2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DC0B0FD-3224-4A4F-94E5-D1A9CBF52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4" y="1905000"/>
            <a:ext cx="8282611" cy="4572000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B62F2D8-D933-B04F-9A4F-1EC7A43E1796}"/>
              </a:ext>
            </a:extLst>
          </p:cNvPr>
          <p:cNvSpPr txBox="1">
            <a:spLocks/>
          </p:cNvSpPr>
          <p:nvPr/>
        </p:nvSpPr>
        <p:spPr>
          <a:xfrm>
            <a:off x="914400" y="304800"/>
            <a:ext cx="7315200" cy="7159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r>
              <a:rPr lang="el-GR" kern="0">
                <a:solidFill>
                  <a:schemeClr val="bg1"/>
                </a:solidFill>
              </a:rPr>
              <a:t>Διασταυρούμενη</a:t>
            </a:r>
            <a:endParaRPr lang="el-G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84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8FAE9E3-2723-4B5E-B0F7-152C356D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5871084" cy="21336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797341-72C6-F047-B8E0-8562C1869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4511472"/>
            <a:ext cx="6629400" cy="13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47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xhlet Extraction Apparatus, सॉक्सलेट एक्सट्रैक्शन एपरेटस, सोक्शलेट  निष्कर्षण उपकरण - NSK Scientific Company, Chennai | ID: 16007251173">
            <a:extLst>
              <a:ext uri="{FF2B5EF4-FFF2-40B4-BE49-F238E27FC236}">
                <a16:creationId xmlns:a16="http://schemas.microsoft.com/office/drawing/2014/main" id="{C734A164-76A7-470C-B85C-FAE6A7BF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2956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FBBDA5-FE41-44B3-91C1-DC872B39BF61}"/>
              </a:ext>
            </a:extLst>
          </p:cNvPr>
          <p:cNvSpPr txBox="1"/>
          <p:nvPr/>
        </p:nvSpPr>
        <p:spPr>
          <a:xfrm>
            <a:off x="2057400" y="1752600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Soxhlet extraction apparatus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6306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901192-4DF4-4A42-8289-8C3D8918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4" y="381000"/>
            <a:ext cx="8673436" cy="715962"/>
          </a:xfrm>
        </p:spPr>
        <p:txBody>
          <a:bodyPr/>
          <a:lstStyle/>
          <a:p>
            <a:r>
              <a:rPr lang="el-GR" sz="4000" dirty="0">
                <a:solidFill>
                  <a:schemeClr val="bg1"/>
                </a:solidFill>
              </a:rPr>
              <a:t>Κατευθυνόμενη </a:t>
            </a:r>
            <a:r>
              <a:rPr lang="el-GR" sz="4000" dirty="0" err="1">
                <a:solidFill>
                  <a:schemeClr val="bg1"/>
                </a:solidFill>
              </a:rPr>
              <a:t>αλδολική</a:t>
            </a:r>
            <a:r>
              <a:rPr lang="el-GR" sz="4000" dirty="0">
                <a:solidFill>
                  <a:schemeClr val="bg1"/>
                </a:solidFill>
              </a:rPr>
              <a:t> αντίδραση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87F831-C42E-4842-9ADC-A4627D58F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65" y="2971800"/>
            <a:ext cx="7410017" cy="374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3EFC99-FA12-AA44-B55A-73F1B2DE912B}"/>
              </a:ext>
            </a:extLst>
          </p:cNvPr>
          <p:cNvSpPr txBox="1"/>
          <p:nvPr/>
        </p:nvSpPr>
        <p:spPr>
          <a:xfrm>
            <a:off x="425782" y="1618882"/>
            <a:ext cx="7987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Δημιουργία του επιθυμητού </a:t>
            </a:r>
            <a:r>
              <a:rPr lang="el-GR" dirty="0" err="1">
                <a:solidFill>
                  <a:srgbClr val="FF0000"/>
                </a:solidFill>
              </a:rPr>
              <a:t>ενολοιόντος</a:t>
            </a:r>
            <a:endParaRPr lang="el-GR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Προσθήκη 2</a:t>
            </a:r>
            <a:r>
              <a:rPr lang="el-GR" baseline="30000" dirty="0">
                <a:solidFill>
                  <a:srgbClr val="FF0000"/>
                </a:solidFill>
              </a:rPr>
              <a:t>ης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καρβονυλικής</a:t>
            </a:r>
            <a:r>
              <a:rPr lang="el-GR" dirty="0">
                <a:solidFill>
                  <a:srgbClr val="FF0000"/>
                </a:solidFill>
              </a:rPr>
              <a:t> ένωσης (</a:t>
            </a:r>
            <a:r>
              <a:rPr lang="el-GR" dirty="0" err="1">
                <a:solidFill>
                  <a:srgbClr val="FF0000"/>
                </a:solidFill>
              </a:rPr>
              <a:t>ηλεκτρονιόφιλο</a:t>
            </a:r>
            <a:r>
              <a:rPr lang="el-GR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6127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9F06D8-0200-7743-AF58-29F5E20A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15962"/>
          </a:xfrm>
        </p:spPr>
        <p:txBody>
          <a:bodyPr/>
          <a:lstStyle/>
          <a:p>
            <a:r>
              <a:rPr lang="el-GR" dirty="0" err="1">
                <a:solidFill>
                  <a:schemeClr val="bg1"/>
                </a:solidFill>
              </a:rPr>
              <a:t>Προσχηματισμ</a:t>
            </a:r>
            <a:r>
              <a:rPr lang="en-US" dirty="0" err="1">
                <a:solidFill>
                  <a:schemeClr val="bg1"/>
                </a:solidFill>
              </a:rPr>
              <a:t>έ</a:t>
            </a:r>
            <a:r>
              <a:rPr lang="el-GR" dirty="0">
                <a:solidFill>
                  <a:schemeClr val="bg1"/>
                </a:solidFill>
              </a:rPr>
              <a:t>να </a:t>
            </a:r>
            <a:r>
              <a:rPr lang="el-GR" dirty="0" err="1">
                <a:solidFill>
                  <a:schemeClr val="bg1"/>
                </a:solidFill>
              </a:rPr>
              <a:t>ενολοιόντα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964A29-5EB6-0341-A315-4EB6FB753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7" y="2743200"/>
            <a:ext cx="7361406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77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4A5F7F-9305-3840-8403-464E852E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15962"/>
          </a:xfrm>
        </p:spPr>
        <p:txBody>
          <a:bodyPr/>
          <a:lstStyle/>
          <a:p>
            <a:r>
              <a:rPr lang="el-GR" dirty="0" err="1">
                <a:solidFill>
                  <a:schemeClr val="bg1"/>
                </a:solidFill>
              </a:rPr>
              <a:t>Αλδολική</a:t>
            </a:r>
            <a:r>
              <a:rPr lang="el-GR" dirty="0">
                <a:solidFill>
                  <a:schemeClr val="bg1"/>
                </a:solidFill>
              </a:rPr>
              <a:t> αντίδραση</a:t>
            </a:r>
          </a:p>
        </p:txBody>
      </p:sp>
      <p:pic>
        <p:nvPicPr>
          <p:cNvPr id="3" name="Picture 4" descr="Aldol reaction - Wikipedia">
            <a:extLst>
              <a:ext uri="{FF2B5EF4-FFF2-40B4-BE49-F238E27FC236}">
                <a16:creationId xmlns:a16="http://schemas.microsoft.com/office/drawing/2014/main" id="{5CBA375A-27DF-2B4A-B458-CB22DB96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477000" cy="45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03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43FECCE-86CC-4957-8761-EBD68C081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4848896" cy="47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86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7F1E30-6C11-4850-8EF9-EE48130D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715962"/>
          </a:xfrm>
        </p:spPr>
        <p:txBody>
          <a:bodyPr/>
          <a:lstStyle/>
          <a:p>
            <a:r>
              <a:rPr lang="el-GR" dirty="0" err="1">
                <a:solidFill>
                  <a:schemeClr val="bg1"/>
                </a:solidFill>
              </a:rPr>
              <a:t>Ενδομοριακές</a:t>
            </a:r>
            <a:r>
              <a:rPr lang="el-GR" dirty="0">
                <a:solidFill>
                  <a:schemeClr val="bg1"/>
                </a:solidFill>
              </a:rPr>
              <a:t> συμπυκνώσεις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CDFCA6-A456-4DCB-87A8-D7C620B54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623711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64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59414F5-4A16-4A05-AD34-8C136FE5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057400"/>
            <a:ext cx="2638023" cy="402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0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715962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Οξύτητα αλδευδων και κετονών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l-GR" dirty="0">
                <a:solidFill>
                  <a:schemeClr val="bg1"/>
                </a:solidFill>
              </a:rPr>
              <a:t>ενολοιόντα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19600"/>
            <a:ext cx="8686800" cy="1877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438400"/>
            <a:ext cx="430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r>
              <a:rPr lang="en-US" dirty="0"/>
              <a:t> </a:t>
            </a:r>
            <a:r>
              <a:rPr lang="el-GR" dirty="0"/>
              <a:t>αλδευδών, κετονών 15-21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057400"/>
            <a:ext cx="33528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r>
              <a:rPr lang="en-US" dirty="0"/>
              <a:t> </a:t>
            </a:r>
            <a:r>
              <a:rPr lang="el-GR" dirty="0"/>
              <a:t>αιθενίου 44</a:t>
            </a:r>
          </a:p>
          <a:p>
            <a:r>
              <a:rPr lang="el-GR" dirty="0"/>
              <a:t> 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r>
              <a:rPr lang="en-US" dirty="0"/>
              <a:t> </a:t>
            </a:r>
            <a:r>
              <a:rPr lang="el-GR" dirty="0"/>
              <a:t>αιθυλενίου 25</a:t>
            </a:r>
          </a:p>
          <a:p>
            <a:r>
              <a:rPr lang="el-GR" dirty="0"/>
              <a:t>    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r>
              <a:rPr lang="en-US" dirty="0"/>
              <a:t> </a:t>
            </a:r>
            <a:r>
              <a:rPr lang="el-GR" dirty="0"/>
              <a:t>αλκοόλης 15-18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67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2402791-CC9C-4B8F-B664-C224519A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5084582" cy="22098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77E0808-682B-4621-84D6-84B4EA123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465961"/>
            <a:ext cx="2438400" cy="40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59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A58062-7CC1-42BE-B67D-D3ACE2B6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7315200" cy="715962"/>
          </a:xfrm>
        </p:spPr>
        <p:txBody>
          <a:bodyPr/>
          <a:lstStyle/>
          <a:p>
            <a:r>
              <a:rPr lang="el-GR" dirty="0" err="1">
                <a:solidFill>
                  <a:schemeClr val="bg1"/>
                </a:solidFill>
              </a:rPr>
              <a:t>Οραση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23897B-6F37-4481-BC6D-805D3F7C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84556"/>
            <a:ext cx="6760067" cy="19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40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3F540C1-28AA-4122-BC0C-B9D5E1A3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5752564" cy="46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7772400" cy="21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0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15962"/>
          </a:xfrm>
        </p:spPr>
        <p:txBody>
          <a:bodyPr/>
          <a:lstStyle/>
          <a:p>
            <a:r>
              <a:rPr lang="el-GR" dirty="0">
                <a:solidFill>
                  <a:srgbClr val="FFFFFF"/>
                </a:solidFill>
              </a:rPr>
              <a:t>Τοποεκλεκτικότητα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2200"/>
            <a:ext cx="7315200" cy="218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8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8458200" cy="18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6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715962"/>
          </a:xfrm>
        </p:spPr>
        <p:txBody>
          <a:bodyPr/>
          <a:lstStyle/>
          <a:p>
            <a:r>
              <a:rPr lang="el-GR" dirty="0">
                <a:solidFill>
                  <a:srgbClr val="FFFFFF"/>
                </a:solidFill>
              </a:rPr>
              <a:t>Διδραστικά πυρηνόφιλα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9144000" cy="2425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4182" y="2286000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Αμφιδραστικό ιόν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2"/>
          </a:xfrm>
        </p:spPr>
        <p:txBody>
          <a:bodyPr/>
          <a:lstStyle/>
          <a:p>
            <a:r>
              <a:rPr lang="el-GR" dirty="0">
                <a:solidFill>
                  <a:srgbClr val="FFFFFF"/>
                </a:solidFill>
              </a:rPr>
              <a:t>Ισορροπία κετόνης-ενόλης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60020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ταυτομερισμός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1474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4400"/>
            <a:ext cx="9144000" cy="19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24580"/>
      </p:ext>
    </p:extLst>
  </p:cSld>
  <p:clrMapOvr>
    <a:masterClrMapping/>
  </p:clrMapOvr>
</p:sld>
</file>

<file path=ppt/theme/theme1.xml><?xml version="1.0" encoding="utf-8"?>
<a:theme xmlns:a="http://schemas.openxmlformats.org/drawingml/2006/main" name="molecular">
  <a:themeElements>
    <a:clrScheme name="">
      <a:dk1>
        <a:srgbClr val="5F5F5F"/>
      </a:dk1>
      <a:lt1>
        <a:srgbClr val="FFFFFF"/>
      </a:lt1>
      <a:dk2>
        <a:srgbClr val="5F5F5F"/>
      </a:dk2>
      <a:lt2>
        <a:srgbClr val="0B9300"/>
      </a:lt2>
      <a:accent1>
        <a:srgbClr val="03B300"/>
      </a:accent1>
      <a:accent2>
        <a:srgbClr val="12CA0F"/>
      </a:accent2>
      <a:accent3>
        <a:srgbClr val="FFFFFF"/>
      </a:accent3>
      <a:accent4>
        <a:srgbClr val="505050"/>
      </a:accent4>
      <a:accent5>
        <a:srgbClr val="AAD6AA"/>
      </a:accent5>
      <a:accent6>
        <a:srgbClr val="0FB70C"/>
      </a:accent6>
      <a:hlink>
        <a:srgbClr val="5FEF62"/>
      </a:hlink>
      <a:folHlink>
        <a:srgbClr val="D1D1D1"/>
      </a:folHlink>
    </a:clrScheme>
    <a:fontScheme name="powerpoint-template-24">
      <a:majorFont>
        <a:latin typeface="Microsoft Sans Serif"/>
        <a:ea typeface="ＭＳ Ｐゴシック"/>
        <a:cs typeface=""/>
      </a:majorFont>
      <a:minorFont>
        <a:latin typeface="Microsoft Sans 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molecular.potx</Template>
  <TotalTime>1752</TotalTime>
  <Words>116</Words>
  <Application>Microsoft Macintosh PowerPoint</Application>
  <PresentationFormat>Προβολή στην οθόνη (4:3)</PresentationFormat>
  <Paragraphs>37</Paragraphs>
  <Slides>42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6" baseType="lpstr">
      <vt:lpstr>Arial</vt:lpstr>
      <vt:lpstr>Cambria</vt:lpstr>
      <vt:lpstr>Microsoft Sans Serif</vt:lpstr>
      <vt:lpstr>molecular</vt:lpstr>
      <vt:lpstr>ΕΝΟΛΕΣ, ΕΝΟΛΟΙΟΝΤΑ ΚΑΙ ΑΛΔΟΛΙΚΗ ΣΥΜΠΥΚΝΩΣΗ </vt:lpstr>
      <vt:lpstr>Παρουσίαση του PowerPoint</vt:lpstr>
      <vt:lpstr>Παρουσίαση του PowerPoint</vt:lpstr>
      <vt:lpstr>Οξύτητα αλδευδων και κετονών: ενολοιόντα</vt:lpstr>
      <vt:lpstr>Παρουσίαση του PowerPoint</vt:lpstr>
      <vt:lpstr>Τοποεκλεκτικότητα</vt:lpstr>
      <vt:lpstr>Παρουσίαση του PowerPoint</vt:lpstr>
      <vt:lpstr>Διδραστικά πυρηνόφιλα</vt:lpstr>
      <vt:lpstr>Ισορροπία κετόνης-ενόλης</vt:lpstr>
      <vt:lpstr>Παρουσίαση του PowerPoint</vt:lpstr>
      <vt:lpstr>Συνέπειες ταυτομερείωσης</vt:lpstr>
      <vt:lpstr>Παρουσίαση του PowerPoint</vt:lpstr>
      <vt:lpstr>Παρουσίαση του PowerPoint</vt:lpstr>
      <vt:lpstr>Αλογόνωση αλδευδών και κετονών</vt:lpstr>
      <vt:lpstr>Παρουσίαση του PowerPoint</vt:lpstr>
      <vt:lpstr>Παρουσίαση του PowerPoint</vt:lpstr>
      <vt:lpstr>Παρουσίαση του PowerPoint</vt:lpstr>
      <vt:lpstr>Aλοφορμική αντίδραση</vt:lpstr>
      <vt:lpstr>Παρουσίαση του PowerPoint</vt:lpstr>
      <vt:lpstr>Αλκυλίωση</vt:lpstr>
      <vt:lpstr>Προβλήματα</vt:lpstr>
      <vt:lpstr>Παρουσίαση του PowerPoint</vt:lpstr>
      <vt:lpstr>Εναλλακτική πορεία: εναμίνες</vt:lpstr>
      <vt:lpstr>Παρουσίαση του PowerPoint</vt:lpstr>
      <vt:lpstr>Παρουσίαση του PowerPoint</vt:lpstr>
      <vt:lpstr>Αλδολική συμπύκνωση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Κατευθυνόμενη αλδολική αντίδραση </vt:lpstr>
      <vt:lpstr>Προσχηματισμένα ενολοιόντα</vt:lpstr>
      <vt:lpstr>Αλδολική αντίδραση</vt:lpstr>
      <vt:lpstr>Παρουσίαση του PowerPoint</vt:lpstr>
      <vt:lpstr>Ενδομοριακές συμπυκνώσεις</vt:lpstr>
      <vt:lpstr>Παρουσίαση του PowerPoint</vt:lpstr>
      <vt:lpstr>Παρουσίαση του PowerPoint</vt:lpstr>
      <vt:lpstr>Οραση</vt:lpstr>
      <vt:lpstr>Παρουσίαση του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ΛΑΖΑΡΟΣ ΧΑΤΖΗΑΡΑΠΟΓΛΟΥ</cp:lastModifiedBy>
  <cp:revision>282</cp:revision>
  <dcterms:created xsi:type="dcterms:W3CDTF">2007-04-02T02:11:51Z</dcterms:created>
  <dcterms:modified xsi:type="dcterms:W3CDTF">2020-11-25T08:56:28Z</dcterms:modified>
</cp:coreProperties>
</file>