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85" r:id="rId3"/>
    <p:sldId id="302" r:id="rId4"/>
    <p:sldId id="286" r:id="rId5"/>
    <p:sldId id="287" r:id="rId6"/>
    <p:sldId id="288" r:id="rId7"/>
    <p:sldId id="289" r:id="rId8"/>
    <p:sldId id="290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23" r:id="rId38"/>
    <p:sldId id="324" r:id="rId39"/>
    <p:sldId id="325" r:id="rId40"/>
    <p:sldId id="326" r:id="rId41"/>
    <p:sldId id="327" r:id="rId42"/>
    <p:sldId id="328" r:id="rId4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  <a:srgbClr val="4D4D4D"/>
    <a:srgbClr val="B92D14"/>
    <a:srgbClr val="35759D"/>
    <a:srgbClr val="35B19D"/>
    <a:srgbClr val="000000"/>
    <a:srgbClr val="1E1E2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86422" autoAdjust="0"/>
  </p:normalViewPr>
  <p:slideViewPr>
    <p:cSldViewPr>
      <p:cViewPr varScale="1">
        <p:scale>
          <a:sx n="80" d="100"/>
          <a:sy n="80" d="100"/>
        </p:scale>
        <p:origin x="14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2EE759-B0EE-6745-AEA0-E79E6620A5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83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CDF609-862E-F246-BF2C-AE11E784CB54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l-GR" noProof="0"/>
              <a:t>Κάντε κλικ για να επεξεργαστείτε τον τίτλο υποδείγματος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l-GR" noProof="0"/>
              <a:t>Κάντε κλικ για να επεξεργαστείτε τον υπότιτλο του υποδείγματος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3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1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6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04737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3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4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5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53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47938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81413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5938838" y="2019300"/>
            <a:ext cx="2895600" cy="47625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l-GR" sz="2200" dirty="0"/>
              <a:t>Λ. Χατζηαράπογλου</a:t>
            </a:r>
            <a:endParaRPr lang="ru-RU" sz="2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/>
              <a:t>Χιρσουτένιο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2146786-69E5-4763-844B-02F3B093D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348880"/>
            <a:ext cx="6155002" cy="26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14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8982411-4D02-4EC5-A7D6-F142F9BE5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132856"/>
            <a:ext cx="6696743" cy="377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10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48944F2-A3FE-44EF-8DA5-D1571BFF7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154258"/>
            <a:ext cx="7668006" cy="271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77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B288678-5C5E-45C9-A3EB-0EB9F86F0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060848"/>
            <a:ext cx="7632848" cy="426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77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8803699-7AB1-404F-A644-C4FB97C48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048281"/>
            <a:ext cx="6982151" cy="385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02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5881B90-2E3A-41C1-9144-56BD3D75E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673" y="2324158"/>
            <a:ext cx="4937828" cy="122316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9C221E47-2624-4603-B1FF-877F13EA9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3429000"/>
            <a:ext cx="4659077" cy="213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84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CE07BB7-CD7C-4A3E-B1F1-0A2A524E7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132855"/>
            <a:ext cx="7416824" cy="311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22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555C278-AF1D-462F-A3C7-FF8989120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060848"/>
            <a:ext cx="6624736" cy="34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40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A858391-6D2E-44FF-8735-9E2DF67F2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348880"/>
            <a:ext cx="7692371" cy="311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74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22F7829-6BBF-4D83-9E4A-5BE56F8F7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348880"/>
            <a:ext cx="6202752" cy="290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31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3AD66E-E007-44C0-B1BE-E539D54A0968}"/>
              </a:ext>
            </a:extLst>
          </p:cNvPr>
          <p:cNvSpPr txBox="1"/>
          <p:nvPr/>
        </p:nvSpPr>
        <p:spPr>
          <a:xfrm>
            <a:off x="5508104" y="4642347"/>
            <a:ext cx="3465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600" dirty="0">
                <a:solidFill>
                  <a:srgbClr val="4D5156"/>
                </a:solidFill>
                <a:latin typeface="arial" panose="020B0604020202020204" pitchFamily="34" charset="0"/>
              </a:rPr>
              <a:t>Από τον </a:t>
            </a:r>
            <a:r>
              <a:rPr lang="el-GR" sz="1600" dirty="0" err="1">
                <a:solidFill>
                  <a:srgbClr val="4D5156"/>
                </a:solidFill>
                <a:latin typeface="arial" panose="020B0604020202020204" pitchFamily="34" charset="0"/>
              </a:rPr>
              <a:t>μήκυτα</a:t>
            </a:r>
            <a:r>
              <a:rPr lang="el-GR" sz="1600" dirty="0">
                <a:solidFill>
                  <a:srgbClr val="4D5156"/>
                </a:solidFill>
                <a:latin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4D5156"/>
                </a:solidFill>
                <a:latin typeface="arial" panose="020B0604020202020204" pitchFamily="34" charset="0"/>
              </a:rPr>
              <a:t>coriolus</a:t>
            </a:r>
            <a:r>
              <a:rPr lang="en-US" sz="1600" i="1" dirty="0">
                <a:solidFill>
                  <a:srgbClr val="4D5156"/>
                </a:solidFill>
                <a:latin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4D5156"/>
                </a:solidFill>
                <a:latin typeface="arial" panose="020B0604020202020204" pitchFamily="34" charset="0"/>
              </a:rPr>
              <a:t>consors</a:t>
            </a:r>
            <a:r>
              <a:rPr lang="en-US" sz="1600" i="1" dirty="0">
                <a:solidFill>
                  <a:srgbClr val="4D5156"/>
                </a:solidFill>
                <a:latin typeface="arial" panose="020B0604020202020204" pitchFamily="34" charset="0"/>
              </a:rPr>
              <a:t> </a:t>
            </a:r>
            <a:r>
              <a:rPr lang="el-GR" sz="1600" dirty="0">
                <a:solidFill>
                  <a:srgbClr val="4D5156"/>
                </a:solidFill>
                <a:latin typeface="arial" panose="020B0604020202020204" pitchFamily="34" charset="0"/>
              </a:rPr>
              <a:t>από το κλάσμα υδρογονάνθρακα</a:t>
            </a:r>
            <a:endParaRPr lang="el-GR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841AB2-7096-44D6-8B72-07D3566094FA}"/>
              </a:ext>
            </a:extLst>
          </p:cNvPr>
          <p:cNvSpPr txBox="1"/>
          <p:nvPr/>
        </p:nvSpPr>
        <p:spPr>
          <a:xfrm>
            <a:off x="675265" y="4425026"/>
            <a:ext cx="385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dirty="0"/>
              <a:t>Απομονώθηκε από </a:t>
            </a:r>
            <a:r>
              <a:rPr lang="en-US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Nosoe</a:t>
            </a:r>
            <a:r>
              <a:rPr lang="el-GR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το 197</a:t>
            </a:r>
            <a:r>
              <a:rPr lang="en-US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6 </a:t>
            </a:r>
            <a:r>
              <a:rPr lang="el-GR" sz="18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9B97E8-1DE4-4BE1-8A81-DE723B6A3950}"/>
              </a:ext>
            </a:extLst>
          </p:cNvPr>
          <p:cNvSpPr txBox="1"/>
          <p:nvPr/>
        </p:nvSpPr>
        <p:spPr>
          <a:xfrm>
            <a:off x="544346" y="5525288"/>
            <a:ext cx="53237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(3aR,3bR,6aR,7aS)-2,2,3b-</a:t>
            </a:r>
            <a:r>
              <a:rPr lang="el-GR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τριμεθυλο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-4-</a:t>
            </a:r>
            <a:r>
              <a:rPr lang="el-GR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μεθυλενο-δεκαυδρο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-1H-</a:t>
            </a:r>
            <a:r>
              <a:rPr lang="el-GR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κυκλοπεντα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[a]</a:t>
            </a:r>
            <a:r>
              <a:rPr lang="el-GR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πενταλένιο</a:t>
            </a:r>
            <a:endParaRPr lang="el-GR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A9500D-F314-D240-8310-C8B6DF1BB6EA}"/>
              </a:ext>
            </a:extLst>
          </p:cNvPr>
          <p:cNvSpPr txBox="1"/>
          <p:nvPr/>
        </p:nvSpPr>
        <p:spPr>
          <a:xfrm>
            <a:off x="307722" y="404664"/>
            <a:ext cx="1991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Cambria" panose="02040503050406030204" pitchFamily="18" charset="0"/>
              </a:rPr>
              <a:t>Απομόνωση</a:t>
            </a: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:</a:t>
            </a:r>
            <a:endParaRPr lang="el-GR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071BB93-95D8-4848-A7CB-30BE6259D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46" y="2132856"/>
            <a:ext cx="2260541" cy="1797770"/>
          </a:xfrm>
          <a:prstGeom prst="rect">
            <a:avLst/>
          </a:prstGeom>
        </p:spPr>
      </p:pic>
      <p:pic>
        <p:nvPicPr>
          <p:cNvPr id="4098" name="Picture 2" descr="송곳니구름버섯 Coriolus consors">
            <a:extLst>
              <a:ext uri="{FF2B5EF4-FFF2-40B4-BE49-F238E27FC236}">
                <a16:creationId xmlns:a16="http://schemas.microsoft.com/office/drawing/2014/main" id="{ECF8647C-0A6F-4DEE-8550-C87C82CB4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47425"/>
            <a:ext cx="3001765" cy="199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072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56BB23D-14D2-4559-B791-9215FE357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642" y="2276872"/>
            <a:ext cx="7092716" cy="260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14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639C9F9-4838-4D9E-9A4D-99BA707E6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348880"/>
            <a:ext cx="6624736" cy="379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56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9D89105-77A4-4759-A759-E1F148E24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348880"/>
            <a:ext cx="711245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11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756225A-54C1-432C-BCFA-4120231B6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348880"/>
            <a:ext cx="6465400" cy="28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28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0DF36CC-155B-4DC8-B12D-8095F63C0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564904"/>
            <a:ext cx="6719988" cy="298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888C89B-66A0-4B7F-B0D1-A20848A30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169268"/>
            <a:ext cx="6408712" cy="33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86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FDD828A-C426-473A-B01C-5149B8896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276871"/>
            <a:ext cx="5976664" cy="411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19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0356142-7E60-4EFE-9756-D8929F08F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73" y="2132856"/>
            <a:ext cx="436276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86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662079-2FD7-47BA-AC37-31E911E9EAC6}"/>
              </a:ext>
            </a:extLst>
          </p:cNvPr>
          <p:cNvSpPr txBox="1"/>
          <p:nvPr/>
        </p:nvSpPr>
        <p:spPr>
          <a:xfrm>
            <a:off x="2843808" y="3429000"/>
            <a:ext cx="3105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Σύνθεση κατά </a:t>
            </a:r>
            <a:r>
              <a:rPr lang="en-US" dirty="0"/>
              <a:t>Curran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43018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5BC4040-F264-4035-8A5F-4CB353CDE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916832"/>
            <a:ext cx="7200800" cy="474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28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BC2DBB-8D9A-5746-BD91-E2A944DE4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04664"/>
            <a:ext cx="7315200" cy="715962"/>
          </a:xfrm>
        </p:spPr>
        <p:txBody>
          <a:bodyPr/>
          <a:lstStyle/>
          <a:p>
            <a:r>
              <a:rPr lang="el-GR" dirty="0" err="1">
                <a:solidFill>
                  <a:schemeClr val="bg1"/>
                </a:solidFill>
              </a:rPr>
              <a:t>Τερπ</a:t>
            </a:r>
            <a:r>
              <a:rPr lang="en-US" dirty="0" err="1">
                <a:solidFill>
                  <a:schemeClr val="bg1"/>
                </a:solidFill>
              </a:rPr>
              <a:t>έ</a:t>
            </a:r>
            <a:r>
              <a:rPr lang="el-GR" dirty="0">
                <a:solidFill>
                  <a:schemeClr val="bg1"/>
                </a:solidFill>
              </a:rPr>
              <a:t>νια</a:t>
            </a:r>
            <a:r>
              <a:rPr lang="en-US" dirty="0">
                <a:solidFill>
                  <a:schemeClr val="bg1"/>
                </a:solidFill>
              </a:rPr>
              <a:t>: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876CE1-0022-0042-B895-757BFB829D84}"/>
              </a:ext>
            </a:extLst>
          </p:cNvPr>
          <p:cNvSpPr txBox="1"/>
          <p:nvPr/>
        </p:nvSpPr>
        <p:spPr>
          <a:xfrm>
            <a:off x="914400" y="1772816"/>
            <a:ext cx="7950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Φυσικά </a:t>
            </a:r>
            <a:r>
              <a:rPr lang="el-GR" dirty="0" err="1"/>
              <a:t>προιόντα</a:t>
            </a:r>
            <a:r>
              <a:rPr lang="el-GR" dirty="0"/>
              <a:t> με φόρμουλα</a:t>
            </a:r>
            <a:r>
              <a:rPr lang="en-US" dirty="0"/>
              <a:t>(C</a:t>
            </a:r>
            <a:r>
              <a:rPr lang="en-US" baseline="-25000" dirty="0"/>
              <a:t>5</a:t>
            </a:r>
            <a:r>
              <a:rPr lang="en-US" dirty="0"/>
              <a:t>H</a:t>
            </a:r>
            <a:r>
              <a:rPr lang="en-US" baseline="-25000" dirty="0"/>
              <a:t>8</a:t>
            </a:r>
            <a:r>
              <a:rPr lang="en-US" dirty="0"/>
              <a:t>)</a:t>
            </a:r>
            <a:r>
              <a:rPr lang="en-US" baseline="-25000" dirty="0"/>
              <a:t>n</a:t>
            </a:r>
            <a:r>
              <a:rPr lang="el-GR" dirty="0"/>
              <a:t>. Περιλαμβάνονται </a:t>
            </a:r>
          </a:p>
          <a:p>
            <a:r>
              <a:rPr lang="el-GR" dirty="0"/>
              <a:t>περισσότερες από 30000 ενώσεις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0F0B82-1574-FB4C-9951-6CC596FECCBA}"/>
              </a:ext>
            </a:extLst>
          </p:cNvPr>
          <p:cNvSpPr txBox="1"/>
          <p:nvPr/>
        </p:nvSpPr>
        <p:spPr>
          <a:xfrm>
            <a:off x="294000" y="3053859"/>
            <a:ext cx="27343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/>
              <a:t>Μονοτερπένια</a:t>
            </a:r>
            <a:r>
              <a:rPr lang="el-GR" dirty="0"/>
              <a:t>, </a:t>
            </a:r>
            <a:r>
              <a:rPr lang="en-US" dirty="0"/>
              <a:t>C</a:t>
            </a:r>
            <a:r>
              <a:rPr lang="en-US" baseline="-25000" dirty="0"/>
              <a:t>10</a:t>
            </a:r>
            <a:endParaRPr lang="el-GR" baseline="-25000" dirty="0"/>
          </a:p>
          <a:p>
            <a:r>
              <a:rPr lang="el-GR" dirty="0" err="1"/>
              <a:t>Σεσκιτερπένια</a:t>
            </a:r>
            <a:r>
              <a:rPr lang="en-US" dirty="0"/>
              <a:t>, C</a:t>
            </a:r>
            <a:r>
              <a:rPr lang="en-US" baseline="-25000" dirty="0"/>
              <a:t>15</a:t>
            </a:r>
            <a:endParaRPr lang="el-GR" dirty="0"/>
          </a:p>
          <a:p>
            <a:r>
              <a:rPr lang="el-GR" dirty="0" err="1"/>
              <a:t>Διτερπένια</a:t>
            </a:r>
            <a:r>
              <a:rPr lang="en-US" dirty="0"/>
              <a:t>, C</a:t>
            </a:r>
            <a:r>
              <a:rPr lang="en-US" baseline="-25000" dirty="0"/>
              <a:t>20</a:t>
            </a:r>
          </a:p>
          <a:p>
            <a:r>
              <a:rPr lang="el-GR" dirty="0" err="1"/>
              <a:t>Σεστερπ</a:t>
            </a:r>
            <a:r>
              <a:rPr lang="en-US" dirty="0" err="1"/>
              <a:t>έ</a:t>
            </a:r>
            <a:r>
              <a:rPr lang="el-GR" dirty="0"/>
              <a:t>νια, </a:t>
            </a:r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l-GR" baseline="-25000" dirty="0"/>
              <a:t>5</a:t>
            </a:r>
            <a:endParaRPr lang="el-GR" dirty="0"/>
          </a:p>
          <a:p>
            <a:r>
              <a:rPr lang="el-GR" dirty="0" err="1"/>
              <a:t>Τριτερπένια</a:t>
            </a:r>
            <a:r>
              <a:rPr lang="el-GR" dirty="0"/>
              <a:t>,</a:t>
            </a:r>
            <a:r>
              <a:rPr lang="en-US" dirty="0"/>
              <a:t> C</a:t>
            </a:r>
            <a:r>
              <a:rPr lang="el-GR" baseline="-25000" dirty="0"/>
              <a:t>3</a:t>
            </a:r>
            <a:r>
              <a:rPr lang="en-US" baseline="-25000" dirty="0"/>
              <a:t>0</a:t>
            </a:r>
            <a:r>
              <a:rPr lang="el-GR" dirty="0"/>
              <a:t>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14AA366-344B-D74C-BE99-AFC009E8F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508" y="2708920"/>
            <a:ext cx="5039948" cy="389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597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D1B838E-422F-4599-B43A-5B29C0079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844823"/>
            <a:ext cx="6552728" cy="487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94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EB67544-0C8E-443F-8C08-EDF64B4E4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73" y="2276872"/>
            <a:ext cx="7953253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26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F92B704-7A5A-4F8A-86DC-DD592F213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88840"/>
            <a:ext cx="7776864" cy="439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4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nding the right path: Baldwin “Rules for Ring Closure” and  stereoelectronic control of cyclizations - Chemical Communications (RSC  Publishing) DOI:10.1039/C3CC43872D">
            <a:extLst>
              <a:ext uri="{FF2B5EF4-FFF2-40B4-BE49-F238E27FC236}">
                <a16:creationId xmlns:a16="http://schemas.microsoft.com/office/drawing/2014/main" id="{58C46E43-BFA6-432C-A3C3-251A50C00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5976664" cy="481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7FBCE6-3B4E-41CF-A058-F32A70A38207}"/>
              </a:ext>
            </a:extLst>
          </p:cNvPr>
          <p:cNvSpPr txBox="1"/>
          <p:nvPr/>
        </p:nvSpPr>
        <p:spPr>
          <a:xfrm>
            <a:off x="395536" y="476672"/>
            <a:ext cx="5811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Δημιουργία δακτυλίου, </a:t>
            </a:r>
            <a:r>
              <a:rPr lang="en-US" dirty="0">
                <a:solidFill>
                  <a:schemeClr val="bg1"/>
                </a:solidFill>
              </a:rPr>
              <a:t>Baldwin’s </a:t>
            </a:r>
            <a:r>
              <a:rPr lang="el-GR" dirty="0">
                <a:solidFill>
                  <a:schemeClr val="bg1"/>
                </a:solidFill>
              </a:rPr>
              <a:t>κανόνες</a:t>
            </a:r>
          </a:p>
        </p:txBody>
      </p:sp>
    </p:spTree>
    <p:extLst>
      <p:ext uri="{BB962C8B-B14F-4D97-AF65-F5344CB8AC3E}">
        <p14:creationId xmlns:p14="http://schemas.microsoft.com/office/powerpoint/2010/main" val="1627083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ldwin&amp;#39;s nomenclature for cyclization reactions and the refined list... |  Download Scientific Diagram">
            <a:extLst>
              <a:ext uri="{FF2B5EF4-FFF2-40B4-BE49-F238E27FC236}">
                <a16:creationId xmlns:a16="http://schemas.microsoft.com/office/drawing/2014/main" id="{CE30A515-5BA4-43E0-8F07-C5E2D0A99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97" y="1484784"/>
            <a:ext cx="6568405" cy="519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762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ldwin&amp;#39;s Rules – ChemInfoGraphic">
            <a:extLst>
              <a:ext uri="{FF2B5EF4-FFF2-40B4-BE49-F238E27FC236}">
                <a16:creationId xmlns:a16="http://schemas.microsoft.com/office/drawing/2014/main" id="{7B346BCC-BCB8-4F9E-973F-FF0D676D5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7" y="1484784"/>
            <a:ext cx="6232525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4776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ldwin&amp;#39;s rules - Wikipedia">
            <a:extLst>
              <a:ext uri="{FF2B5EF4-FFF2-40B4-BE49-F238E27FC236}">
                <a16:creationId xmlns:a16="http://schemas.microsoft.com/office/drawing/2014/main" id="{F75B4C43-4A34-4FE6-9825-88F48B00F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36" y="3401466"/>
            <a:ext cx="5719128" cy="113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3940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DD37828-A940-48E5-B29F-01F635CBD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44824"/>
            <a:ext cx="8352928" cy="48538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AC9FF7-D46B-4AAE-9ED2-252D08C8814B}"/>
              </a:ext>
            </a:extLst>
          </p:cNvPr>
          <p:cNvSpPr txBox="1"/>
          <p:nvPr/>
        </p:nvSpPr>
        <p:spPr>
          <a:xfrm>
            <a:off x="323239" y="548680"/>
            <a:ext cx="3610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>
                <a:solidFill>
                  <a:schemeClr val="bg1"/>
                </a:solidFill>
              </a:rPr>
              <a:t>Ρετροσυνθετική</a:t>
            </a:r>
            <a:r>
              <a:rPr lang="el-GR" dirty="0">
                <a:solidFill>
                  <a:schemeClr val="bg1"/>
                </a:solidFill>
              </a:rPr>
              <a:t> Ανάλυση</a:t>
            </a:r>
          </a:p>
        </p:txBody>
      </p:sp>
    </p:spTree>
    <p:extLst>
      <p:ext uri="{BB962C8B-B14F-4D97-AF65-F5344CB8AC3E}">
        <p14:creationId xmlns:p14="http://schemas.microsoft.com/office/powerpoint/2010/main" val="40304704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4BADA9F-4CBA-482A-8928-7FBA2C99F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96" y="2420888"/>
            <a:ext cx="7272808" cy="374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266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F112D97-E111-403C-AB14-91CD6ECF8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988840"/>
            <a:ext cx="7128792" cy="442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95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2D96341-8F28-4AB9-9C32-11BB31EFFA1F}"/>
              </a:ext>
            </a:extLst>
          </p:cNvPr>
          <p:cNvSpPr txBox="1"/>
          <p:nvPr/>
        </p:nvSpPr>
        <p:spPr>
          <a:xfrm>
            <a:off x="539552" y="3994231"/>
            <a:ext cx="2220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[6.3.0.0</a:t>
            </a:r>
            <a:r>
              <a:rPr lang="en-US" sz="1800" baseline="30000" dirty="0"/>
              <a:t>2,6</a:t>
            </a:r>
            <a:r>
              <a:rPr lang="en-US" sz="1800" dirty="0"/>
              <a:t>]</a:t>
            </a:r>
            <a:r>
              <a:rPr lang="el-GR" sz="1800" dirty="0" err="1"/>
              <a:t>ενδεκάνιο</a:t>
            </a:r>
            <a:endParaRPr lang="el-GR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FAA3A2-5A52-4051-8AB1-0517C1F17525}"/>
              </a:ext>
            </a:extLst>
          </p:cNvPr>
          <p:cNvSpPr txBox="1"/>
          <p:nvPr/>
        </p:nvSpPr>
        <p:spPr>
          <a:xfrm>
            <a:off x="3563888" y="3994231"/>
            <a:ext cx="2220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[6.3.0.0</a:t>
            </a:r>
            <a:r>
              <a:rPr lang="el-GR" sz="1800" baseline="30000" dirty="0"/>
              <a:t>1</a:t>
            </a:r>
            <a:r>
              <a:rPr lang="en-US" sz="1800" baseline="30000" dirty="0"/>
              <a:t>,</a:t>
            </a:r>
            <a:r>
              <a:rPr lang="el-GR" sz="1800" baseline="30000" dirty="0"/>
              <a:t>5</a:t>
            </a:r>
            <a:r>
              <a:rPr lang="en-US" sz="1800" dirty="0"/>
              <a:t>]</a:t>
            </a:r>
            <a:r>
              <a:rPr lang="el-GR" sz="1800" dirty="0" err="1"/>
              <a:t>ενδεκάνιο</a:t>
            </a:r>
            <a:endParaRPr lang="el-GR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44107D-5731-4388-A33E-59CC94493D08}"/>
              </a:ext>
            </a:extLst>
          </p:cNvPr>
          <p:cNvSpPr txBox="1"/>
          <p:nvPr/>
        </p:nvSpPr>
        <p:spPr>
          <a:xfrm>
            <a:off x="6234582" y="3980434"/>
            <a:ext cx="1815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[</a:t>
            </a:r>
            <a:r>
              <a:rPr lang="el-GR" sz="1800" dirty="0"/>
              <a:t>3</a:t>
            </a:r>
            <a:r>
              <a:rPr lang="en-US" sz="1800" dirty="0"/>
              <a:t>.3.</a:t>
            </a:r>
            <a:r>
              <a:rPr lang="el-GR" sz="1800" dirty="0"/>
              <a:t>3</a:t>
            </a:r>
            <a:r>
              <a:rPr lang="en-US" sz="1800" dirty="0"/>
              <a:t>]</a:t>
            </a:r>
            <a:r>
              <a:rPr lang="el-GR" sz="1800" dirty="0" err="1"/>
              <a:t>ενδεκάνιο</a:t>
            </a:r>
            <a:endParaRPr lang="el-GR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CA14C1-C11A-3D48-8978-D182840BB540}"/>
              </a:ext>
            </a:extLst>
          </p:cNvPr>
          <p:cNvSpPr txBox="1"/>
          <p:nvPr/>
        </p:nvSpPr>
        <p:spPr>
          <a:xfrm>
            <a:off x="213908" y="404664"/>
            <a:ext cx="2753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Cambria" panose="02040503050406030204" pitchFamily="18" charset="0"/>
              </a:rPr>
              <a:t>Είδη </a:t>
            </a:r>
            <a:r>
              <a:rPr lang="el-GR" b="1" dirty="0" err="1">
                <a:solidFill>
                  <a:schemeClr val="bg1"/>
                </a:solidFill>
                <a:latin typeface="Cambria" panose="02040503050406030204" pitchFamily="18" charset="0"/>
              </a:rPr>
              <a:t>τρικινανίων</a:t>
            </a: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:</a:t>
            </a:r>
            <a:endParaRPr lang="el-GR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0B1396B4-3FBD-0540-B193-A4B2AA86D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10" y="2951118"/>
            <a:ext cx="1242787" cy="686315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F719A55B-0269-4A47-B86F-F4FD9EA11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222" y="3034653"/>
            <a:ext cx="821556" cy="788694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D24E24F6-9F97-754E-83E5-2080183BB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457" y="2910498"/>
            <a:ext cx="821556" cy="739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F546E7-3C38-8746-BE77-0F325E2937F1}"/>
              </a:ext>
            </a:extLst>
          </p:cNvPr>
          <p:cNvSpPr txBox="1"/>
          <p:nvPr/>
        </p:nvSpPr>
        <p:spPr>
          <a:xfrm>
            <a:off x="843374" y="1941722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dirty="0" err="1">
                <a:latin typeface="Cambria" panose="02040503050406030204" pitchFamily="18" charset="0"/>
              </a:rPr>
              <a:t>Ευθ</a:t>
            </a:r>
            <a:r>
              <a:rPr lang="en-US" sz="1800" dirty="0" err="1">
                <a:latin typeface="Cambria" panose="02040503050406030204" pitchFamily="18" charset="0"/>
              </a:rPr>
              <a:t>ύ</a:t>
            </a:r>
            <a:r>
              <a:rPr lang="el-GR" sz="1800" dirty="0" err="1">
                <a:latin typeface="Cambria" panose="02040503050406030204" pitchFamily="18" charset="0"/>
              </a:rPr>
              <a:t>γραμμο</a:t>
            </a:r>
            <a:endParaRPr lang="el-GR" sz="1800" dirty="0">
              <a:latin typeface="Cambria" panose="02040503050406030204" pitchFamily="18" charset="0"/>
            </a:endParaRPr>
          </a:p>
          <a:p>
            <a:r>
              <a:rPr lang="el-GR" sz="1800" dirty="0" err="1">
                <a:latin typeface="Cambria" panose="02040503050406030204" pitchFamily="18" charset="0"/>
              </a:rPr>
              <a:t>τρικινάνιο</a:t>
            </a:r>
            <a:endParaRPr lang="el-GR" sz="1800" dirty="0">
              <a:latin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A719A7-3797-B64D-9A0D-3F13F40982F5}"/>
              </a:ext>
            </a:extLst>
          </p:cNvPr>
          <p:cNvSpPr txBox="1"/>
          <p:nvPr/>
        </p:nvSpPr>
        <p:spPr>
          <a:xfrm>
            <a:off x="3795241" y="1979715"/>
            <a:ext cx="1216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dirty="0">
                <a:latin typeface="Cambria" panose="02040503050406030204" pitchFamily="18" charset="0"/>
              </a:rPr>
              <a:t>Γωνιακό</a:t>
            </a:r>
          </a:p>
          <a:p>
            <a:r>
              <a:rPr lang="el-GR" sz="1800" dirty="0" err="1">
                <a:latin typeface="Cambria" panose="02040503050406030204" pitchFamily="18" charset="0"/>
              </a:rPr>
              <a:t>τρικινάνιο</a:t>
            </a:r>
            <a:endParaRPr lang="el-GR" sz="1800" dirty="0">
              <a:latin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035E34-6D81-9D4D-B7A8-D2F6CCBCBD04}"/>
              </a:ext>
            </a:extLst>
          </p:cNvPr>
          <p:cNvSpPr txBox="1"/>
          <p:nvPr/>
        </p:nvSpPr>
        <p:spPr>
          <a:xfrm>
            <a:off x="6334354" y="1973379"/>
            <a:ext cx="1615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dirty="0" err="1">
                <a:latin typeface="Cambria" panose="02040503050406030204" pitchFamily="18" charset="0"/>
              </a:rPr>
              <a:t>Προπελλανικό</a:t>
            </a:r>
            <a:endParaRPr lang="el-GR" sz="1800" dirty="0">
              <a:latin typeface="Cambria" panose="02040503050406030204" pitchFamily="18" charset="0"/>
            </a:endParaRPr>
          </a:p>
          <a:p>
            <a:r>
              <a:rPr lang="el-GR" sz="1800" dirty="0" err="1">
                <a:latin typeface="Cambria" panose="02040503050406030204" pitchFamily="18" charset="0"/>
              </a:rPr>
              <a:t>τρικινάνιο</a:t>
            </a:r>
            <a:endParaRPr lang="el-GR" sz="1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7654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7D00E20-0C9F-4812-AC21-97FA6C9B1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276872"/>
            <a:ext cx="7488831" cy="370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982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D0E8DA1-F0AB-4F5D-8B56-F4A662C06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844824"/>
            <a:ext cx="6552728" cy="489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125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E591296-D990-43CB-A96A-AB3A1575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276872"/>
            <a:ext cx="6508755" cy="310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99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6B6A43A-BB80-450E-81B2-B54F50B85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007644"/>
            <a:ext cx="6480720" cy="45616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4C14F7-1102-4FA1-9D88-DDD061255B2E}"/>
              </a:ext>
            </a:extLst>
          </p:cNvPr>
          <p:cNvSpPr txBox="1"/>
          <p:nvPr/>
        </p:nvSpPr>
        <p:spPr>
          <a:xfrm>
            <a:off x="2627784" y="288716"/>
            <a:ext cx="2220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[6.3.0.0</a:t>
            </a:r>
            <a:r>
              <a:rPr lang="en-US" sz="1800" baseline="30000" dirty="0">
                <a:solidFill>
                  <a:schemeClr val="bg1"/>
                </a:solidFill>
              </a:rPr>
              <a:t>2,6</a:t>
            </a:r>
            <a:r>
              <a:rPr lang="en-US" sz="1800" dirty="0">
                <a:solidFill>
                  <a:schemeClr val="bg1"/>
                </a:solidFill>
              </a:rPr>
              <a:t>]</a:t>
            </a:r>
            <a:r>
              <a:rPr lang="el-GR" sz="1800" dirty="0" err="1">
                <a:solidFill>
                  <a:schemeClr val="bg1"/>
                </a:solidFill>
              </a:rPr>
              <a:t>ενδεκάνιο</a:t>
            </a:r>
            <a:endParaRPr lang="el-GR" sz="1800" dirty="0">
              <a:solidFill>
                <a:schemeClr val="bg1"/>
              </a:solidFill>
            </a:endParaRPr>
          </a:p>
        </p:txBody>
      </p:sp>
      <p:graphicFrame>
        <p:nvGraphicFramePr>
          <p:cNvPr id="7" name="Αντικείμενο 6">
            <a:extLst>
              <a:ext uri="{FF2B5EF4-FFF2-40B4-BE49-F238E27FC236}">
                <a16:creationId xmlns:a16="http://schemas.microsoft.com/office/drawing/2014/main" id="{1C46172A-4029-4085-ACD0-6CDB2CEBE0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691566"/>
              </p:ext>
            </p:extLst>
          </p:nvPr>
        </p:nvGraphicFramePr>
        <p:xfrm>
          <a:off x="773356" y="94277"/>
          <a:ext cx="1206356" cy="758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791178" imgH="497106" progId="ChemDraw.Document.6.0">
                  <p:embed/>
                </p:oleObj>
              </mc:Choice>
              <mc:Fallback>
                <p:oleObj name="CS ChemDraw Drawing" r:id="rId3" imgW="791178" imgH="49710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3356" y="94277"/>
                        <a:ext cx="1206356" cy="758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38C5834-8159-B349-9A36-6A3BD6122BF6}"/>
              </a:ext>
            </a:extLst>
          </p:cNvPr>
          <p:cNvSpPr txBox="1"/>
          <p:nvPr/>
        </p:nvSpPr>
        <p:spPr>
          <a:xfrm>
            <a:off x="6228184" y="771122"/>
            <a:ext cx="2291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Cambria" panose="02040503050406030204" pitchFamily="18" charset="0"/>
              </a:rPr>
              <a:t>Παραδείγματα</a:t>
            </a:r>
          </a:p>
        </p:txBody>
      </p:sp>
    </p:spTree>
    <p:extLst>
      <p:ext uri="{BB962C8B-B14F-4D97-AF65-F5344CB8AC3E}">
        <p14:creationId xmlns:p14="http://schemas.microsoft.com/office/powerpoint/2010/main" val="3900324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EFC5B7C-5D5D-4E15-9A3F-14422233B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988840"/>
            <a:ext cx="7200800" cy="45216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2E30B1-D85D-4915-B8A1-24C806D85D49}"/>
              </a:ext>
            </a:extLst>
          </p:cNvPr>
          <p:cNvSpPr txBox="1"/>
          <p:nvPr/>
        </p:nvSpPr>
        <p:spPr>
          <a:xfrm>
            <a:off x="2267744" y="423377"/>
            <a:ext cx="2220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[6.3.0.0</a:t>
            </a:r>
            <a:r>
              <a:rPr lang="el-GR" sz="1800" baseline="30000" dirty="0">
                <a:solidFill>
                  <a:schemeClr val="bg1"/>
                </a:solidFill>
              </a:rPr>
              <a:t>1</a:t>
            </a:r>
            <a:r>
              <a:rPr lang="en-US" sz="1800" baseline="30000" dirty="0">
                <a:solidFill>
                  <a:schemeClr val="bg1"/>
                </a:solidFill>
              </a:rPr>
              <a:t>,</a:t>
            </a:r>
            <a:r>
              <a:rPr lang="el-GR" sz="1800" baseline="30000" dirty="0">
                <a:solidFill>
                  <a:schemeClr val="bg1"/>
                </a:solidFill>
              </a:rPr>
              <a:t>5</a:t>
            </a:r>
            <a:r>
              <a:rPr lang="en-US" sz="1800" dirty="0">
                <a:solidFill>
                  <a:schemeClr val="bg1"/>
                </a:solidFill>
              </a:rPr>
              <a:t>]</a:t>
            </a:r>
            <a:r>
              <a:rPr lang="el-GR" sz="1800" dirty="0" err="1">
                <a:solidFill>
                  <a:schemeClr val="bg1"/>
                </a:solidFill>
              </a:rPr>
              <a:t>ενδεκάνιο</a:t>
            </a:r>
            <a:endParaRPr lang="el-GR" sz="1800" dirty="0">
              <a:solidFill>
                <a:schemeClr val="bg1"/>
              </a:solidFill>
            </a:endParaRPr>
          </a:p>
        </p:txBody>
      </p:sp>
      <p:graphicFrame>
        <p:nvGraphicFramePr>
          <p:cNvPr id="6" name="Αντικείμενο 5">
            <a:extLst>
              <a:ext uri="{FF2B5EF4-FFF2-40B4-BE49-F238E27FC236}">
                <a16:creationId xmlns:a16="http://schemas.microsoft.com/office/drawing/2014/main" id="{2D25BE7D-5B0D-4D6F-B54B-F5FE81A1A9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198271"/>
              </p:ext>
            </p:extLst>
          </p:nvPr>
        </p:nvGraphicFramePr>
        <p:xfrm>
          <a:off x="683568" y="313562"/>
          <a:ext cx="617537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617412" imgH="588440" progId="ChemDraw.Document.6.0">
                  <p:embed/>
                </p:oleObj>
              </mc:Choice>
              <mc:Fallback>
                <p:oleObj name="CS ChemDraw Drawing" r:id="rId3" imgW="617412" imgH="588440" progId="ChemDraw.Document.6.0">
                  <p:embed/>
                  <p:pic>
                    <p:nvPicPr>
                      <p:cNvPr id="6" name="Αντικείμενο 5">
                        <a:extLst>
                          <a:ext uri="{FF2B5EF4-FFF2-40B4-BE49-F238E27FC236}">
                            <a16:creationId xmlns:a16="http://schemas.microsoft.com/office/drawing/2014/main" id="{ADFAB2B2-6DF4-4F62-B1DB-6B0E4202AE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313562"/>
                        <a:ext cx="617537" cy="588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BADDA1E-6449-9645-B6D7-DC53F1E35FBE}"/>
              </a:ext>
            </a:extLst>
          </p:cNvPr>
          <p:cNvSpPr/>
          <p:nvPr/>
        </p:nvSpPr>
        <p:spPr>
          <a:xfrm>
            <a:off x="6444208" y="792709"/>
            <a:ext cx="2291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Cambria" panose="02040503050406030204" pitchFamily="18" charset="0"/>
              </a:rPr>
              <a:t>Παραδείγματα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2585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DA09C01-87F9-4D6D-91DE-A0709931F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284984"/>
            <a:ext cx="5990222" cy="14969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520B1B-C8E7-44BC-B953-90754B9D1F5A}"/>
              </a:ext>
            </a:extLst>
          </p:cNvPr>
          <p:cNvSpPr txBox="1"/>
          <p:nvPr/>
        </p:nvSpPr>
        <p:spPr>
          <a:xfrm>
            <a:off x="1987263" y="470823"/>
            <a:ext cx="1815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[</a:t>
            </a:r>
            <a:r>
              <a:rPr lang="el-GR" sz="18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chemeClr val="bg1"/>
                </a:solidFill>
              </a:rPr>
              <a:t>.3.</a:t>
            </a:r>
            <a:r>
              <a:rPr lang="el-GR" sz="18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chemeClr val="bg1"/>
                </a:solidFill>
              </a:rPr>
              <a:t>]</a:t>
            </a:r>
            <a:r>
              <a:rPr lang="el-GR" sz="1800" dirty="0" err="1">
                <a:solidFill>
                  <a:schemeClr val="bg1"/>
                </a:solidFill>
              </a:rPr>
              <a:t>ενδεκάνιο</a:t>
            </a:r>
            <a:endParaRPr lang="el-GR" sz="1800" dirty="0">
              <a:solidFill>
                <a:schemeClr val="bg1"/>
              </a:solidFill>
            </a:endParaRPr>
          </a:p>
        </p:txBody>
      </p:sp>
      <p:graphicFrame>
        <p:nvGraphicFramePr>
          <p:cNvPr id="6" name="Αντικείμενο 5">
            <a:extLst>
              <a:ext uri="{FF2B5EF4-FFF2-40B4-BE49-F238E27FC236}">
                <a16:creationId xmlns:a16="http://schemas.microsoft.com/office/drawing/2014/main" id="{102384EB-AFE1-4979-AA43-A18D23C099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627408"/>
              </p:ext>
            </p:extLst>
          </p:nvPr>
        </p:nvGraphicFramePr>
        <p:xfrm>
          <a:off x="331476" y="404664"/>
          <a:ext cx="61753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616939" imgH="501387" progId="ChemDraw.Document.6.0">
                  <p:embed/>
                </p:oleObj>
              </mc:Choice>
              <mc:Fallback>
                <p:oleObj name="CS ChemDraw Drawing" r:id="rId3" imgW="616939" imgH="5013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1476" y="404664"/>
                        <a:ext cx="617537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43F2E6A1-EFB4-504E-B40D-A47457C1F8DB}"/>
              </a:ext>
            </a:extLst>
          </p:cNvPr>
          <p:cNvSpPr/>
          <p:nvPr/>
        </p:nvSpPr>
        <p:spPr>
          <a:xfrm>
            <a:off x="6656125" y="738609"/>
            <a:ext cx="2291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Cambria" panose="02040503050406030204" pitchFamily="18" charset="0"/>
              </a:rPr>
              <a:t>Παραδείγματα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8856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FD4B9E-6386-4C83-853B-77C44BCAA586}"/>
              </a:ext>
            </a:extLst>
          </p:cNvPr>
          <p:cNvSpPr txBox="1"/>
          <p:nvPr/>
        </p:nvSpPr>
        <p:spPr>
          <a:xfrm>
            <a:off x="221423" y="664436"/>
            <a:ext cx="4427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Ολικές Συνθέσεις </a:t>
            </a:r>
            <a:r>
              <a:rPr lang="el-GR" dirty="0" err="1">
                <a:solidFill>
                  <a:schemeClr val="bg1"/>
                </a:solidFill>
              </a:rPr>
              <a:t>Χιρσουτενίου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AE7ABF0-7D33-418E-9F8F-45A2146EE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628799"/>
            <a:ext cx="6912768" cy="514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32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1177DA3-C3C0-4411-B908-BED750550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420888"/>
            <a:ext cx="6565963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30581"/>
      </p:ext>
    </p:extLst>
  </p:cSld>
  <p:clrMapOvr>
    <a:masterClrMapping/>
  </p:clrMapOvr>
</p:sld>
</file>

<file path=ppt/theme/theme1.xml><?xml version="1.0" encoding="utf-8"?>
<a:theme xmlns:a="http://schemas.openxmlformats.org/drawingml/2006/main" name="molecular">
  <a:themeElements>
    <a:clrScheme name="">
      <a:dk1>
        <a:srgbClr val="5F5F5F"/>
      </a:dk1>
      <a:lt1>
        <a:srgbClr val="FFFFFF"/>
      </a:lt1>
      <a:dk2>
        <a:srgbClr val="5F5F5F"/>
      </a:dk2>
      <a:lt2>
        <a:srgbClr val="0B9300"/>
      </a:lt2>
      <a:accent1>
        <a:srgbClr val="03B300"/>
      </a:accent1>
      <a:accent2>
        <a:srgbClr val="12CA0F"/>
      </a:accent2>
      <a:accent3>
        <a:srgbClr val="FFFFFF"/>
      </a:accent3>
      <a:accent4>
        <a:srgbClr val="505050"/>
      </a:accent4>
      <a:accent5>
        <a:srgbClr val="AAD6AA"/>
      </a:accent5>
      <a:accent6>
        <a:srgbClr val="0FB70C"/>
      </a:accent6>
      <a:hlink>
        <a:srgbClr val="5FEF62"/>
      </a:hlink>
      <a:folHlink>
        <a:srgbClr val="D1D1D1"/>
      </a:folHlink>
    </a:clrScheme>
    <a:fontScheme name="powerpoint-template-24">
      <a:majorFont>
        <a:latin typeface="Microsoft Sans Serif"/>
        <a:ea typeface="ＭＳ Ｐゴシック"/>
        <a:cs typeface=""/>
      </a:majorFont>
      <a:minorFont>
        <a:latin typeface="Microsoft Sans Serif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molecular</Template>
  <TotalTime>273</TotalTime>
  <Words>140</Words>
  <Application>Microsoft Office PowerPoint</Application>
  <PresentationFormat>Προβολή στην οθόνη (4:3)</PresentationFormat>
  <Paragraphs>35</Paragraphs>
  <Slides>42</Slides>
  <Notes>1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48" baseType="lpstr">
      <vt:lpstr>arial</vt:lpstr>
      <vt:lpstr>arial</vt:lpstr>
      <vt:lpstr>Cambria</vt:lpstr>
      <vt:lpstr>Microsoft Sans Serif</vt:lpstr>
      <vt:lpstr>molecular</vt:lpstr>
      <vt:lpstr>CS ChemDraw Drawing</vt:lpstr>
      <vt:lpstr>Χιρσουτένιο</vt:lpstr>
      <vt:lpstr>Παρουσίαση του PowerPoint</vt:lpstr>
      <vt:lpstr>Τερπένια: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Ισοκομένιο</dc:title>
  <dc:creator>ΛΑΖΑΡΟΣ ΧΑΤΖΗΑΡΑΠΟΓΛΟΥ</dc:creator>
  <cp:lastModifiedBy>ΛΑΖΑΡΟΣ ΧΑΤΖΗΑΡΑΠΟΓΛΟΥ</cp:lastModifiedBy>
  <cp:revision>34</cp:revision>
  <dcterms:created xsi:type="dcterms:W3CDTF">2021-03-25T18:24:29Z</dcterms:created>
  <dcterms:modified xsi:type="dcterms:W3CDTF">2024-06-04T18:11:18Z</dcterms:modified>
</cp:coreProperties>
</file>