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3"/>
  </p:notesMasterIdLst>
  <p:sldIdLst>
    <p:sldId id="256" r:id="rId2"/>
    <p:sldId id="280" r:id="rId3"/>
    <p:sldId id="283" r:id="rId4"/>
    <p:sldId id="281" r:id="rId5"/>
    <p:sldId id="282" r:id="rId6"/>
    <p:sldId id="284" r:id="rId7"/>
    <p:sldId id="294" r:id="rId8"/>
    <p:sldId id="295" r:id="rId9"/>
    <p:sldId id="296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7" r:id="rId19"/>
    <p:sldId id="308" r:id="rId20"/>
    <p:sldId id="309" r:id="rId21"/>
    <p:sldId id="310" r:id="rId22"/>
    <p:sldId id="311" r:id="rId23"/>
    <p:sldId id="313" r:id="rId24"/>
    <p:sldId id="314" r:id="rId25"/>
    <p:sldId id="315" r:id="rId26"/>
    <p:sldId id="316" r:id="rId27"/>
    <p:sldId id="317" r:id="rId28"/>
    <p:sldId id="312" r:id="rId29"/>
    <p:sldId id="318" r:id="rId30"/>
    <p:sldId id="319" r:id="rId31"/>
    <p:sldId id="320" r:id="rId32"/>
    <p:sldId id="321" r:id="rId33"/>
    <p:sldId id="323" r:id="rId34"/>
    <p:sldId id="324" r:id="rId35"/>
    <p:sldId id="325" r:id="rId36"/>
    <p:sldId id="326" r:id="rId37"/>
    <p:sldId id="327" r:id="rId38"/>
    <p:sldId id="328" r:id="rId39"/>
    <p:sldId id="322" r:id="rId40"/>
    <p:sldId id="329" r:id="rId41"/>
    <p:sldId id="330" r:id="rId42"/>
    <p:sldId id="331" r:id="rId43"/>
    <p:sldId id="332" r:id="rId44"/>
    <p:sldId id="333" r:id="rId45"/>
    <p:sldId id="334" r:id="rId46"/>
    <p:sldId id="336" r:id="rId47"/>
    <p:sldId id="335" r:id="rId48"/>
    <p:sldId id="337" r:id="rId49"/>
    <p:sldId id="338" r:id="rId50"/>
    <p:sldId id="339" r:id="rId51"/>
    <p:sldId id="340" r:id="rId52"/>
    <p:sldId id="341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42" r:id="rId62"/>
    <p:sldId id="353" r:id="rId63"/>
    <p:sldId id="354" r:id="rId64"/>
    <p:sldId id="355" r:id="rId65"/>
    <p:sldId id="351" r:id="rId66"/>
    <p:sldId id="356" r:id="rId67"/>
    <p:sldId id="357" r:id="rId68"/>
    <p:sldId id="358" r:id="rId69"/>
    <p:sldId id="352" r:id="rId70"/>
    <p:sldId id="359" r:id="rId71"/>
    <p:sldId id="360" r:id="rId72"/>
    <p:sldId id="361" r:id="rId73"/>
    <p:sldId id="362" r:id="rId74"/>
    <p:sldId id="363" r:id="rId75"/>
    <p:sldId id="364" r:id="rId76"/>
    <p:sldId id="365" r:id="rId77"/>
    <p:sldId id="366" r:id="rId78"/>
    <p:sldId id="367" r:id="rId79"/>
    <p:sldId id="368" r:id="rId80"/>
    <p:sldId id="369" r:id="rId81"/>
    <p:sldId id="370" r:id="rId82"/>
    <p:sldId id="371" r:id="rId83"/>
    <p:sldId id="372" r:id="rId84"/>
    <p:sldId id="373" r:id="rId85"/>
    <p:sldId id="374" r:id="rId86"/>
    <p:sldId id="375" r:id="rId87"/>
    <p:sldId id="376" r:id="rId88"/>
    <p:sldId id="377" r:id="rId89"/>
    <p:sldId id="378" r:id="rId90"/>
    <p:sldId id="379" r:id="rId91"/>
    <p:sldId id="380" r:id="rId92"/>
    <p:sldId id="381" r:id="rId93"/>
    <p:sldId id="382" r:id="rId94"/>
    <p:sldId id="383" r:id="rId95"/>
    <p:sldId id="384" r:id="rId96"/>
    <p:sldId id="385" r:id="rId97"/>
    <p:sldId id="386" r:id="rId98"/>
    <p:sldId id="387" r:id="rId99"/>
    <p:sldId id="388" r:id="rId100"/>
    <p:sldId id="389" r:id="rId101"/>
    <p:sldId id="390" r:id="rId102"/>
    <p:sldId id="391" r:id="rId103"/>
    <p:sldId id="392" r:id="rId104"/>
    <p:sldId id="393" r:id="rId105"/>
    <p:sldId id="394" r:id="rId106"/>
    <p:sldId id="306" r:id="rId107"/>
    <p:sldId id="285" r:id="rId108"/>
    <p:sldId id="286" r:id="rId109"/>
    <p:sldId id="287" r:id="rId110"/>
    <p:sldId id="289" r:id="rId111"/>
    <p:sldId id="291" r:id="rId112"/>
    <p:sldId id="292" r:id="rId113"/>
    <p:sldId id="293" r:id="rId114"/>
    <p:sldId id="290" r:id="rId115"/>
    <p:sldId id="395" r:id="rId116"/>
    <p:sldId id="396" r:id="rId117"/>
    <p:sldId id="397" r:id="rId118"/>
    <p:sldId id="398" r:id="rId119"/>
    <p:sldId id="399" r:id="rId120"/>
    <p:sldId id="400" r:id="rId121"/>
    <p:sldId id="401" r:id="rId12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4D4D4D"/>
    <a:srgbClr val="B92D14"/>
    <a:srgbClr val="35759D"/>
    <a:srgbClr val="35B19D"/>
    <a:srgbClr val="000000"/>
    <a:srgbClr val="1E1E2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10" autoAdjust="0"/>
    <p:restoredTop sz="86422" autoAdjust="0"/>
  </p:normalViewPr>
  <p:slideViewPr>
    <p:cSldViewPr>
      <p:cViewPr varScale="1">
        <p:scale>
          <a:sx n="109" d="100"/>
          <a:sy n="109" d="100"/>
        </p:scale>
        <p:origin x="18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2EE759-B0EE-6745-AEA0-E79E6620A5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83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DF609-862E-F246-BF2C-AE11E784CB54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l-GR" noProof="0"/>
              <a:t>Κάντε κλικ για να επεξεργαστείτε τον τίτλο υποδείγματος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l-GR" noProof="0"/>
              <a:t>Κάντε κλικ για να επεξεργαστείτε τον υπότιτλο του υποδείγματος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3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1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6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404737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3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4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5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53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247938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381413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em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tif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tiff"/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5938838" y="2019300"/>
            <a:ext cx="2895600" cy="47625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7961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l-GR" sz="2200" dirty="0"/>
              <a:t>Λ. Χατζηαράπογλου</a:t>
            </a:r>
            <a:endParaRPr lang="ru-RU" sz="2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/>
              <a:t>Φασματομετρία</a:t>
            </a:r>
            <a:r>
              <a:rPr lang="el-GR" dirty="0"/>
              <a:t> Μάζας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027035-FA14-A44C-BD96-4AB5A5C7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Κανόνας αζώτου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EED42-B2CE-3747-A585-AE577880F27B}"/>
              </a:ext>
            </a:extLst>
          </p:cNvPr>
          <p:cNvSpPr txBox="1"/>
          <p:nvPr/>
        </p:nvSpPr>
        <p:spPr>
          <a:xfrm>
            <a:off x="1403648" y="1700808"/>
            <a:ext cx="5722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Αν </a:t>
            </a:r>
            <a:r>
              <a:rPr lang="el-GR" i="1" dirty="0" err="1"/>
              <a:t>υπ</a:t>
            </a:r>
            <a:r>
              <a:rPr lang="en-US" i="1" dirty="0" err="1"/>
              <a:t>ά</a:t>
            </a:r>
            <a:r>
              <a:rPr lang="el-GR" i="1" dirty="0" err="1"/>
              <a:t>ρχει</a:t>
            </a:r>
            <a:r>
              <a:rPr lang="el-GR" i="1" dirty="0"/>
              <a:t> άζωτο στην οργανική ένωση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4F92E-DFA9-1C47-90F6-C80EC6C05787}"/>
              </a:ext>
            </a:extLst>
          </p:cNvPr>
          <p:cNvSpPr txBox="1"/>
          <p:nvPr/>
        </p:nvSpPr>
        <p:spPr>
          <a:xfrm>
            <a:off x="1114387" y="2564904"/>
            <a:ext cx="64535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Όταν το μοριακό ιόν είναι περιττός αριθμός</a:t>
            </a:r>
          </a:p>
          <a:p>
            <a:r>
              <a:rPr lang="el-GR" dirty="0"/>
              <a:t>υποδηλώνει </a:t>
            </a:r>
          </a:p>
          <a:p>
            <a:r>
              <a:rPr lang="el-GR" dirty="0"/>
              <a:t>περιττό αριθμό ατόμων αζώτου Ν</a:t>
            </a:r>
            <a:r>
              <a:rPr lang="el-GR" baseline="-25000" dirty="0"/>
              <a:t>1</a:t>
            </a:r>
            <a:r>
              <a:rPr lang="el-GR" dirty="0"/>
              <a:t>, Ν</a:t>
            </a:r>
            <a:r>
              <a:rPr lang="el-GR" baseline="-25000" dirty="0"/>
              <a:t>3</a:t>
            </a:r>
            <a:r>
              <a:rPr lang="el-GR" dirty="0"/>
              <a:t>, Ν</a:t>
            </a:r>
            <a:r>
              <a:rPr lang="el-GR" baseline="-25000" dirty="0"/>
              <a:t>5</a:t>
            </a:r>
            <a:r>
              <a:rPr lang="el-GR" dirty="0"/>
              <a:t>,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BCD79-802B-834E-8E05-D67985D846C1}"/>
              </a:ext>
            </a:extLst>
          </p:cNvPr>
          <p:cNvSpPr txBox="1"/>
          <p:nvPr/>
        </p:nvSpPr>
        <p:spPr>
          <a:xfrm>
            <a:off x="1246970" y="4365104"/>
            <a:ext cx="6035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Όταν το μοριακό ιόν είναι άρτιος αριθμός</a:t>
            </a:r>
          </a:p>
          <a:p>
            <a:r>
              <a:rPr lang="el-GR" dirty="0"/>
              <a:t>υποδηλώνει </a:t>
            </a:r>
          </a:p>
          <a:p>
            <a:r>
              <a:rPr lang="el-GR" dirty="0"/>
              <a:t>άρτιο αριθμό ατόμων αζώτου Ν</a:t>
            </a:r>
            <a:r>
              <a:rPr lang="el-GR" baseline="-25000" dirty="0"/>
              <a:t>2</a:t>
            </a:r>
            <a:r>
              <a:rPr lang="el-GR" dirty="0"/>
              <a:t>, Ν</a:t>
            </a:r>
            <a:r>
              <a:rPr lang="el-GR" baseline="-25000" dirty="0"/>
              <a:t>4</a:t>
            </a:r>
            <a:r>
              <a:rPr lang="el-GR" dirty="0"/>
              <a:t>, Ν</a:t>
            </a:r>
            <a:r>
              <a:rPr lang="el-GR" baseline="-25000" dirty="0"/>
              <a:t>6</a:t>
            </a:r>
            <a:r>
              <a:rPr lang="el-GR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42263348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217C1-62AD-FE9E-C008-E212C7308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01" y="2382328"/>
            <a:ext cx="5578997" cy="209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036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3C879B-C247-73D4-2452-8E176ED39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348880"/>
            <a:ext cx="7083706" cy="4324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15B670-DF7E-FE81-6222-687221B0F544}"/>
              </a:ext>
            </a:extLst>
          </p:cNvPr>
          <p:cNvSpPr txBox="1"/>
          <p:nvPr/>
        </p:nvSpPr>
        <p:spPr>
          <a:xfrm>
            <a:off x="6880027" y="328498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ΕΙ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466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9F0664-A284-EE4C-1B2F-E59CA9C4E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0" y="2348880"/>
            <a:ext cx="8892480" cy="3849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3549A5-8C1A-31B3-8EAF-01B77A5E4EC3}"/>
              </a:ext>
            </a:extLst>
          </p:cNvPr>
          <p:cNvSpPr txBox="1"/>
          <p:nvPr/>
        </p:nvSpPr>
        <p:spPr>
          <a:xfrm>
            <a:off x="7951330" y="2996952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CI</a:t>
            </a:r>
          </a:p>
        </p:txBody>
      </p:sp>
    </p:spTree>
    <p:extLst>
      <p:ext uri="{BB962C8B-B14F-4D97-AF65-F5344CB8AC3E}">
        <p14:creationId xmlns:p14="http://schemas.microsoft.com/office/powerpoint/2010/main" val="2275738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5FAB1-C6A9-04EF-0374-0A7D956F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04664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Γεωμετρικά Ισομερή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0A8E0F-AE36-BBB0-AEAF-07FF38DD2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0" y="2262544"/>
            <a:ext cx="4788585" cy="4163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ABC37F-EE20-C0FB-9A41-E745E85AE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794" y="2492896"/>
            <a:ext cx="4464496" cy="4232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2B47FE-AF75-0D34-3B86-AD4530176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1747165"/>
            <a:ext cx="1569037" cy="103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038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385F8-64E1-4040-58B7-918F2A65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Διαστερεομερή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D145A-1221-D839-8428-8A6EF669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488327"/>
            <a:ext cx="5215846" cy="1881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86E57D-761C-A50A-8DB1-8DEB38D88BC6}"/>
              </a:ext>
            </a:extLst>
          </p:cNvPr>
          <p:cNvSpPr txBox="1"/>
          <p:nvPr/>
        </p:nvSpPr>
        <p:spPr>
          <a:xfrm>
            <a:off x="1043608" y="4437112"/>
            <a:ext cx="3048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Απώλεια νερού 1,8%</a:t>
            </a:r>
          </a:p>
          <a:p>
            <a:r>
              <a:rPr lang="el-GR" dirty="0">
                <a:solidFill>
                  <a:srgbClr val="FF0000"/>
                </a:solidFill>
              </a:rPr>
              <a:t>και ακόλουθη</a:t>
            </a:r>
          </a:p>
          <a:p>
            <a:r>
              <a:rPr lang="el-GR" dirty="0">
                <a:solidFill>
                  <a:srgbClr val="FF0000"/>
                </a:solidFill>
              </a:rPr>
              <a:t>1,4-απόσπαση 0,9%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771FA-5F23-05F4-1E66-82638B9C1E3E}"/>
              </a:ext>
            </a:extLst>
          </p:cNvPr>
          <p:cNvSpPr txBox="1"/>
          <p:nvPr/>
        </p:nvSpPr>
        <p:spPr>
          <a:xfrm>
            <a:off x="4572000" y="4413189"/>
            <a:ext cx="3048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Απώλεια νερού 8,1%</a:t>
            </a:r>
          </a:p>
          <a:p>
            <a:r>
              <a:rPr lang="el-GR" dirty="0">
                <a:solidFill>
                  <a:srgbClr val="FF0000"/>
                </a:solidFill>
              </a:rPr>
              <a:t>και ακόλουθη</a:t>
            </a:r>
          </a:p>
          <a:p>
            <a:r>
              <a:rPr lang="el-GR" dirty="0">
                <a:solidFill>
                  <a:srgbClr val="FF0000"/>
                </a:solidFill>
              </a:rPr>
              <a:t>1,4-απόσπαση 7,3%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256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1F4A4-B2CA-82A6-A3A9-E1753B24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7315200" cy="7159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Tandem mass spectrometry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25307-EFAF-DF2D-5103-D1997C2F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33" y="1844824"/>
            <a:ext cx="8310623" cy="488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516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007D6-6ACD-BCCD-5454-45EE0E4C8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72816"/>
            <a:ext cx="9036496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539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186B8-15F6-75EB-B1F5-CDF084F4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2656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Συνδυασμός </a:t>
            </a:r>
            <a:r>
              <a:rPr lang="en-US" dirty="0">
                <a:solidFill>
                  <a:schemeClr val="bg1"/>
                </a:solidFill>
              </a:rPr>
              <a:t>GC/MS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820505D-BF31-9BBA-49F7-6673111DEE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496296"/>
              </p:ext>
            </p:extLst>
          </p:nvPr>
        </p:nvGraphicFramePr>
        <p:xfrm>
          <a:off x="961206" y="1844824"/>
          <a:ext cx="6984776" cy="4900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279240" imgH="8571240" progId="">
                  <p:embed/>
                </p:oleObj>
              </mc:Choice>
              <mc:Fallback>
                <p:oleObj r:id="rId2" imgW="12279240" imgH="8571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61206" y="1844824"/>
                        <a:ext cx="6984776" cy="4900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73307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E987485-341D-C65E-68CB-806FCD05E3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170646"/>
              </p:ext>
            </p:extLst>
          </p:nvPr>
        </p:nvGraphicFramePr>
        <p:xfrm>
          <a:off x="755576" y="1916831"/>
          <a:ext cx="4464496" cy="4855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647560" imgH="9371160" progId="">
                  <p:embed/>
                </p:oleObj>
              </mc:Choice>
              <mc:Fallback>
                <p:oleObj r:id="rId2" imgW="8647560" imgH="9371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576" y="1916831"/>
                        <a:ext cx="4464496" cy="4855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22078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93E0495-19AB-DBCF-F71A-660E037DD9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756711"/>
              </p:ext>
            </p:extLst>
          </p:nvPr>
        </p:nvGraphicFramePr>
        <p:xfrm>
          <a:off x="107504" y="1459950"/>
          <a:ext cx="3851920" cy="539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1149200" imgH="25155360" progId="">
                  <p:embed/>
                </p:oleObj>
              </mc:Choice>
              <mc:Fallback>
                <p:oleObj r:id="rId2" imgW="11149200" imgH="25155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7504" y="1459950"/>
                        <a:ext cx="3851920" cy="539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A32C139-9E8D-05A1-E6DB-BAB7C5BC9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424" y="1651415"/>
            <a:ext cx="3611301" cy="1742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11873-FFF7-C9EE-51E4-C5EDB819A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578" y="3645024"/>
            <a:ext cx="3261767" cy="257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02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4A0436-C8D7-184B-AFA2-AC63B9C76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60648"/>
            <a:ext cx="7704856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Δυναμικό ιονισμού</a:t>
            </a:r>
            <a:r>
              <a:rPr lang="en-US" dirty="0">
                <a:solidFill>
                  <a:schemeClr val="bg1"/>
                </a:solidFill>
              </a:rPr>
              <a:t> (7-14 eV):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EBF404-F4E8-0640-A81B-36BA2C313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98" y="2780928"/>
            <a:ext cx="7258603" cy="241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505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0029-BE2F-F913-C900-A9C7192E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04664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Χρήσεις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C4EE8-7FB1-8E15-1F1A-281554B26176}"/>
              </a:ext>
            </a:extLst>
          </p:cNvPr>
          <p:cNvSpPr txBox="1"/>
          <p:nvPr/>
        </p:nvSpPr>
        <p:spPr>
          <a:xfrm>
            <a:off x="539552" y="1916832"/>
            <a:ext cx="7704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Ανάλυση αγνώστων οργανικών ενώσεων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Περιβάλλον (ανίχνευση οργανικών ρυπαντών)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Ποινική εγκληματολογία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Επιβολή του νόμου(ναρκωτικά)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Αθλητικό αντιντόπιγκ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Ασφάλεια (ανίχνευση εκρηκτικών)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Ανίχνευση παραγόντων χημικού πολέμου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Ανάλυση τροφίμων, ποτών και αρωμάτων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Αστροχημεία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Ιατρική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9498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21E1-D986-7E1D-F98D-C0198D08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648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Συνδυασμός </a:t>
            </a:r>
            <a:r>
              <a:rPr lang="en-US" dirty="0">
                <a:solidFill>
                  <a:schemeClr val="bg1"/>
                </a:solidFill>
              </a:rPr>
              <a:t>TLC/MS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2C93A1-438D-5DCB-FBD2-59405EA89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20888"/>
            <a:ext cx="26193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55023-490A-60D6-80A8-7B458796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65" y="2707060"/>
            <a:ext cx="367375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947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2907F98-8A01-B9EE-38DA-4CFC4419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064896" cy="478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5455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BA8C9B9-1400-9F06-7779-87807559A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1916832"/>
            <a:ext cx="6984776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630E55-BADE-2FD5-7EE0-722BA94DFF59}"/>
              </a:ext>
            </a:extLst>
          </p:cNvPr>
          <p:cNvSpPr txBox="1"/>
          <p:nvPr/>
        </p:nvSpPr>
        <p:spPr>
          <a:xfrm>
            <a:off x="395536" y="332656"/>
            <a:ext cx="8064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analysis of seven Sudan dyes (1 </a:t>
            </a:r>
            <a:r>
              <a:rPr lang="en-US" b="0" i="1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μL</a:t>
            </a:r>
            <a:r>
              <a:rPr lang="en-US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containing 0.5 ng applied to the TLC plate) in chili powder extract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867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B891-DD63-C0AD-222F-ACF0CFFD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7315200" cy="7159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Laser distortion/ionization mass spectrometry</a:t>
            </a:r>
          </a:p>
        </p:txBody>
      </p:sp>
      <p:pic>
        <p:nvPicPr>
          <p:cNvPr id="1026" name="Picture 2" descr="8. The principle of matrix-assisted laser desorption/ ionization time of flight mass spectrometer. ">
            <a:extLst>
              <a:ext uri="{FF2B5EF4-FFF2-40B4-BE49-F238E27FC236}">
                <a16:creationId xmlns:a16="http://schemas.microsoft.com/office/drawing/2014/main" id="{7AE5DD84-901E-79DD-03ED-C91518D47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69327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8719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BDCA0-8824-8CC0-631A-02DD697E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76672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Ισοτοπικές σχέσεις </a:t>
            </a:r>
            <a:r>
              <a:rPr lang="en-US" dirty="0">
                <a:solidFill>
                  <a:schemeClr val="bg1"/>
                </a:solidFill>
              </a:rPr>
              <a:t>Cl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5553F-B2DB-0B55-5FA2-F7BDF9961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58" y="2204864"/>
            <a:ext cx="7917084" cy="38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1622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2C481-CA25-E4A2-C828-B9D69385B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32656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Ισοτοπικές σχέσεις </a:t>
            </a:r>
            <a:r>
              <a:rPr lang="en-US" dirty="0">
                <a:solidFill>
                  <a:schemeClr val="bg1"/>
                </a:solidFill>
              </a:rPr>
              <a:t>Br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C6251-46FA-0D45-C972-E56E680FA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5" y="2204864"/>
            <a:ext cx="7685590" cy="37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9274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99F7-2BD1-1047-1E9B-69F3681C4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Φάσματα μάζας διαλυτών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5055E-6B8C-B056-FE62-F08219D9D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4864"/>
            <a:ext cx="5548416" cy="3816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63AD4-4CDF-8A54-1BB9-3BC319657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937" y="2204864"/>
            <a:ext cx="298626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7549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9AE67-372F-48FF-6BBD-2ED5A1912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63" y="2276872"/>
            <a:ext cx="8287473" cy="40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2846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A69607-7E76-DFCD-DF32-66C96086C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37152"/>
            <a:ext cx="2768000" cy="36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B06A89-5C6E-5165-70F9-B94498C84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537" y="2237152"/>
            <a:ext cx="3064648" cy="360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06C6D0-D7B3-BED8-0998-E96826263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5" y="2232406"/>
            <a:ext cx="290380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06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CD7A-33E0-3371-950D-3F500D8C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α-Απόσπαση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D9DE6-4A81-B0CA-DFC2-ECEE70050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09" y="2760885"/>
            <a:ext cx="7366760" cy="2664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23AA0C-A9E0-CD8F-1497-007241AA2465}"/>
              </a:ext>
            </a:extLst>
          </p:cNvPr>
          <p:cNvSpPr txBox="1"/>
          <p:nvPr/>
        </p:nvSpPr>
        <p:spPr>
          <a:xfrm>
            <a:off x="3419872" y="1201987"/>
            <a:ext cx="391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Norrish type I (</a:t>
            </a:r>
            <a:r>
              <a:rPr lang="el-GR" dirty="0">
                <a:solidFill>
                  <a:srgbClr val="FF0000"/>
                </a:solidFill>
              </a:rPr>
              <a:t>φωτοχημεία)</a:t>
            </a:r>
          </a:p>
        </p:txBody>
      </p:sp>
    </p:spTree>
    <p:extLst>
      <p:ext uri="{BB962C8B-B14F-4D97-AF65-F5344CB8AC3E}">
        <p14:creationId xmlns:p14="http://schemas.microsoft.com/office/powerpoint/2010/main" val="371847025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58D3AEA-7F71-2546-BB0E-F1E56F9F1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856984" cy="43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7498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A2EB752-D336-3F46-BB3B-5FCF7D657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16832"/>
            <a:ext cx="4104456" cy="47593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7473A0DE-E200-D04D-8720-FF9AF1FCF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988840"/>
            <a:ext cx="4178300" cy="45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2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963C3-FEE8-91BD-641C-CF963F9DF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84770"/>
            <a:ext cx="4680520" cy="4854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29DEAD-5FA4-93E5-DB81-937CFA3840D6}"/>
              </a:ext>
            </a:extLst>
          </p:cNvPr>
          <p:cNvSpPr txBox="1"/>
          <p:nvPr/>
        </p:nvSpPr>
        <p:spPr>
          <a:xfrm>
            <a:off x="4427984" y="1984770"/>
            <a:ext cx="4518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Δύο χαρακτηριστικά θραύσματα</a:t>
            </a:r>
          </a:p>
          <a:p>
            <a:r>
              <a:rPr lang="en-US" dirty="0"/>
              <a:t>m/z 57 </a:t>
            </a:r>
            <a:r>
              <a:rPr lang="el-GR" dirty="0"/>
              <a:t>και </a:t>
            </a:r>
            <a:r>
              <a:rPr lang="en-US" dirty="0"/>
              <a:t>m/z 43</a:t>
            </a:r>
          </a:p>
        </p:txBody>
      </p:sp>
    </p:spTree>
    <p:extLst>
      <p:ext uri="{BB962C8B-B14F-4D97-AF65-F5344CB8AC3E}">
        <p14:creationId xmlns:p14="http://schemas.microsoft.com/office/powerpoint/2010/main" val="1503192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C1221-F88A-4AD3-7269-D3BB51C39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Αναλυτική</a:t>
            </a:r>
            <a:r>
              <a:rPr lang="el-GR" dirty="0"/>
              <a:t> </a:t>
            </a:r>
            <a:r>
              <a:rPr lang="el-GR" dirty="0">
                <a:solidFill>
                  <a:schemeClr val="bg1"/>
                </a:solidFill>
              </a:rPr>
              <a:t>περιγραφή θραυσματοποίησης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4BD05-78E4-D62B-35FC-852BB0182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16832"/>
            <a:ext cx="5760640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56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9B58-70F3-1B09-DB9C-C2FA59F49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32656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Απλή περιγραφή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57666D-5711-4FF0-4BC5-BDA16448F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2276872"/>
            <a:ext cx="5328592" cy="4032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9799C8-FA56-89B6-AA79-5FDD0CDEE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924943"/>
            <a:ext cx="2376264" cy="224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65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76926-D845-68AF-F6B9-98C795A9C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16262"/>
            <a:ext cx="1599646" cy="1430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418340-7B1A-383F-3ABF-93A1E2422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2017510"/>
            <a:ext cx="5112568" cy="49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13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E3DE6-BAAA-D91B-3E62-D01FE9193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988840"/>
            <a:ext cx="6138364" cy="4392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4391CD-CD62-DC3B-F37B-1C7C69404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07" y="2132856"/>
            <a:ext cx="2318839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01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BD8E4-BC01-7BD0-A765-6493E9A67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988840"/>
            <a:ext cx="4968552" cy="48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86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AFEEE0-97F0-3573-6F99-9744F23CC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20" y="2060848"/>
            <a:ext cx="6956560" cy="3646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1D9923-B7FA-715B-D85C-FF931943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5707707"/>
            <a:ext cx="2157484" cy="4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95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7906072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Αρχή φασματογράφου μάζας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Diagram of a sample of particle">
            <a:extLst>
              <a:ext uri="{FF2B5EF4-FFF2-40B4-BE49-F238E27FC236}">
                <a16:creationId xmlns:a16="http://schemas.microsoft.com/office/drawing/2014/main" id="{7BB25531-A1FC-28B7-A367-3E7E8DDA8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6729383" cy="4248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11A872-DCA6-8CB5-E4D1-63CAD9272D2D}"/>
              </a:ext>
            </a:extLst>
          </p:cNvPr>
          <p:cNvSpPr txBox="1"/>
          <p:nvPr/>
        </p:nvSpPr>
        <p:spPr>
          <a:xfrm>
            <a:off x="5864106" y="1484784"/>
            <a:ext cx="32544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2"/>
                </a:solidFill>
              </a:rPr>
              <a:t>Λειτουργίες</a:t>
            </a:r>
            <a:r>
              <a:rPr lang="en-US" b="1" dirty="0">
                <a:solidFill>
                  <a:schemeClr val="accent2"/>
                </a:solidFill>
              </a:rPr>
              <a:t>:</a:t>
            </a:r>
            <a:endParaRPr lang="el-GR" b="1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Εισαγωγή δείγματος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Δημιουργία ιόντων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Διαχωρισμός μαζών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Ανίχνευση ιόντος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DAA82-61DE-474B-AA92-9CFD0354B3CF}"/>
              </a:ext>
            </a:extLst>
          </p:cNvPr>
          <p:cNvSpPr txBox="1"/>
          <p:nvPr/>
        </p:nvSpPr>
        <p:spPr>
          <a:xfrm>
            <a:off x="-39454" y="6309320"/>
            <a:ext cx="9222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1"/>
                </a:solidFill>
              </a:rPr>
              <a:t>Πιέσεις</a:t>
            </a:r>
            <a:r>
              <a:rPr lang="en-US" dirty="0">
                <a:solidFill>
                  <a:schemeClr val="accent1"/>
                </a:solidFill>
              </a:rPr>
              <a:t>: 10</a:t>
            </a:r>
            <a:r>
              <a:rPr lang="en-US" baseline="30000" dirty="0">
                <a:solidFill>
                  <a:schemeClr val="accent1"/>
                </a:solidFill>
              </a:rPr>
              <a:t>-7</a:t>
            </a:r>
            <a:r>
              <a:rPr lang="en-US" dirty="0">
                <a:solidFill>
                  <a:schemeClr val="accent1"/>
                </a:solidFill>
              </a:rPr>
              <a:t> – 10</a:t>
            </a:r>
            <a:r>
              <a:rPr lang="en-US" baseline="30000" dirty="0">
                <a:solidFill>
                  <a:schemeClr val="accent1"/>
                </a:solidFill>
              </a:rPr>
              <a:t>-8</a:t>
            </a:r>
            <a:r>
              <a:rPr lang="en-US" dirty="0">
                <a:solidFill>
                  <a:schemeClr val="accent1"/>
                </a:solidFill>
              </a:rPr>
              <a:t> (</a:t>
            </a:r>
            <a:r>
              <a:rPr lang="el-GR" dirty="0">
                <a:solidFill>
                  <a:schemeClr val="accent1"/>
                </a:solidFill>
              </a:rPr>
              <a:t>δημιουργία ιόντων), 10</a:t>
            </a:r>
            <a:r>
              <a:rPr lang="el-GR" baseline="30000" dirty="0">
                <a:solidFill>
                  <a:schemeClr val="accent1"/>
                </a:solidFill>
              </a:rPr>
              <a:t>-9</a:t>
            </a:r>
            <a:r>
              <a:rPr lang="el-GR" dirty="0">
                <a:solidFill>
                  <a:schemeClr val="accent1"/>
                </a:solidFill>
              </a:rPr>
              <a:t> (μαγνητικό αναλυτή)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0803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177A9-F8FA-6DB1-5D7E-EB3FE774C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348880"/>
            <a:ext cx="4536504" cy="45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76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513FCC-E6FC-A7A3-B4B3-3657D2872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060848"/>
            <a:ext cx="5760640" cy="466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97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F09D5-050F-2262-8E0C-961C8759D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132856"/>
            <a:ext cx="5760640" cy="460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70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7781F-CC82-3B1B-7615-B153549B2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04664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Επίδραση σταθεροποίησης φορτίου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478DB-6C81-4231-4CE6-49814F95C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060848"/>
            <a:ext cx="6667128" cy="43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22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723E1-F5A4-D913-4242-A18AE7F93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60" y="332656"/>
            <a:ext cx="797808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Βενζυλο απόσπαση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B5597-F704-4B90-6A24-A3B714F29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86207"/>
            <a:ext cx="6626889" cy="507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63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66EA1F-281A-1CB1-A019-7543D61FE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916832"/>
            <a:ext cx="6480720" cy="49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35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7E49B-F792-2AE0-8A81-16FBF7A2B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988840"/>
            <a:ext cx="5904656" cy="48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61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7918F1-3441-E9A3-4C6D-89004E957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988840"/>
            <a:ext cx="6552728" cy="479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19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F5DC3-7414-EBEA-B24B-D760A22E5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068960"/>
            <a:ext cx="5872637" cy="1750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55B24F-9292-BBED-AE27-F287710C520F}"/>
              </a:ext>
            </a:extLst>
          </p:cNvPr>
          <p:cNvSpPr txBox="1"/>
          <p:nvPr/>
        </p:nvSpPr>
        <p:spPr>
          <a:xfrm>
            <a:off x="764871" y="2132856"/>
            <a:ext cx="147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Εξήγηση</a:t>
            </a:r>
            <a:r>
              <a:rPr lang="en-US" dirty="0">
                <a:solidFill>
                  <a:srgbClr val="FF0000"/>
                </a:solidFill>
              </a:rPr>
              <a:t>: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3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96203-A914-2E51-05D5-15053F1A9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988840"/>
            <a:ext cx="6768752" cy="48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5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6B2DD1-FA07-A24F-A3CF-70BC9BE7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7992888" cy="715962"/>
          </a:xfrm>
        </p:spPr>
        <p:txBody>
          <a:bodyPr/>
          <a:lstStyle/>
          <a:p>
            <a:r>
              <a:rPr lang="el-GR" dirty="0" err="1">
                <a:solidFill>
                  <a:schemeClr val="bg1"/>
                </a:solidFill>
              </a:rPr>
              <a:t>Απαιτ</a:t>
            </a:r>
            <a:r>
              <a:rPr lang="en-US" dirty="0" err="1">
                <a:solidFill>
                  <a:schemeClr val="bg1"/>
                </a:solidFill>
              </a:rPr>
              <a:t>ή</a:t>
            </a:r>
            <a:r>
              <a:rPr lang="el-GR" dirty="0">
                <a:solidFill>
                  <a:schemeClr val="bg1"/>
                </a:solidFill>
              </a:rPr>
              <a:t>σεις β</a:t>
            </a:r>
            <a:r>
              <a:rPr lang="en-US" dirty="0" err="1">
                <a:solidFill>
                  <a:schemeClr val="bg1"/>
                </a:solidFill>
              </a:rPr>
              <a:t>ά</a:t>
            </a:r>
            <a:r>
              <a:rPr lang="el-GR" dirty="0">
                <a:solidFill>
                  <a:schemeClr val="bg1"/>
                </a:solidFill>
              </a:rPr>
              <a:t>ρους δείγματος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85B851-1D49-4444-90BF-10DE96F2A2E2}"/>
              </a:ext>
            </a:extLst>
          </p:cNvPr>
          <p:cNvSpPr txBox="1"/>
          <p:nvPr/>
        </p:nvSpPr>
        <p:spPr>
          <a:xfrm>
            <a:off x="2483768" y="2459504"/>
            <a:ext cx="63319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b="1" dirty="0">
                <a:effectLst/>
                <a:latin typeface="Cambria" panose="02040503050406030204" pitchFamily="18" charset="0"/>
              </a:rPr>
              <a:t>Διαμέσου</a:t>
            </a:r>
            <a:r>
              <a:rPr lang="en-US" b="1" dirty="0">
                <a:effectLst/>
                <a:latin typeface="Cambria" panose="02040503050406030204" pitchFamily="18" charset="0"/>
              </a:rPr>
              <a:t>:</a:t>
            </a:r>
            <a:r>
              <a:rPr lang="el-GR" b="1" dirty="0">
                <a:effectLst/>
                <a:latin typeface="Cambria" panose="02040503050406030204" pitchFamily="18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dirty="0">
                <a:effectLst/>
                <a:latin typeface="Helvetica" pitchFamily="2" charset="0"/>
              </a:rPr>
              <a:t>εισαγωγής αερίου</a:t>
            </a:r>
            <a:r>
              <a:rPr lang="en-US" dirty="0">
                <a:effectLst/>
                <a:latin typeface="Helvetica" pitchFamily="2" charset="0"/>
              </a:rPr>
              <a:t>: 10</a:t>
            </a:r>
            <a:r>
              <a:rPr lang="en-US" baseline="30000" dirty="0">
                <a:effectLst/>
                <a:latin typeface="Helvetica" pitchFamily="2" charset="0"/>
              </a:rPr>
              <a:t>-4</a:t>
            </a:r>
            <a:r>
              <a:rPr lang="en-US" dirty="0">
                <a:effectLst/>
                <a:latin typeface="Helvetica" pitchFamily="2" charset="0"/>
              </a:rPr>
              <a:t> – 10</a:t>
            </a:r>
            <a:r>
              <a:rPr lang="en-US" baseline="30000" dirty="0">
                <a:effectLst/>
                <a:latin typeface="Helvetica" pitchFamily="2" charset="0"/>
              </a:rPr>
              <a:t>-3</a:t>
            </a:r>
            <a:r>
              <a:rPr lang="en-US" dirty="0">
                <a:effectLst/>
                <a:latin typeface="Helvetica" pitchFamily="2" charset="0"/>
              </a:rPr>
              <a:t> g</a:t>
            </a:r>
            <a:endParaRPr lang="el-GR" dirty="0">
              <a:effectLst/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GC : 10</a:t>
            </a:r>
            <a:r>
              <a:rPr lang="en-US" baseline="30000" dirty="0">
                <a:latin typeface="Helvetica" pitchFamily="2" charset="0"/>
              </a:rPr>
              <a:t>-9</a:t>
            </a:r>
            <a:r>
              <a:rPr lang="en-US" dirty="0">
                <a:latin typeface="Helvetica" pitchFamily="2" charset="0"/>
              </a:rPr>
              <a:t> – 10</a:t>
            </a:r>
            <a:r>
              <a:rPr lang="en-US" baseline="30000" dirty="0">
                <a:latin typeface="Helvetica" pitchFamily="2" charset="0"/>
              </a:rPr>
              <a:t>-15</a:t>
            </a:r>
            <a:r>
              <a:rPr lang="en-US" dirty="0">
                <a:latin typeface="Helvetica" pitchFamily="2" charset="0"/>
              </a:rPr>
              <a:t> g</a:t>
            </a:r>
            <a:endParaRPr lang="el-GR" dirty="0"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dirty="0">
                <a:latin typeface="Helvetica" pitchFamily="2" charset="0"/>
              </a:rPr>
              <a:t>Απευθείας εισαγωγής</a:t>
            </a:r>
            <a:r>
              <a:rPr lang="en-US" dirty="0">
                <a:latin typeface="Helvetica" pitchFamily="2" charset="0"/>
              </a:rPr>
              <a:t> : 10</a:t>
            </a:r>
            <a:r>
              <a:rPr lang="en-US" baseline="30000" dirty="0">
                <a:latin typeface="Helvetica" pitchFamily="2" charset="0"/>
              </a:rPr>
              <a:t>-6</a:t>
            </a:r>
            <a:r>
              <a:rPr lang="en-US" dirty="0">
                <a:latin typeface="Helvetica" pitchFamily="2" charset="0"/>
              </a:rPr>
              <a:t> – 10</a:t>
            </a:r>
            <a:r>
              <a:rPr lang="en-US" baseline="30000" dirty="0">
                <a:latin typeface="Helvetica" pitchFamily="2" charset="0"/>
              </a:rPr>
              <a:t>-4</a:t>
            </a:r>
            <a:r>
              <a:rPr lang="en-US" dirty="0">
                <a:latin typeface="Helvetica" pitchFamily="2" charset="0"/>
              </a:rPr>
              <a:t> g</a:t>
            </a:r>
            <a:endParaRPr lang="el-GR" dirty="0">
              <a:latin typeface="Helvetica" pitchFamily="2" charset="0"/>
            </a:endParaRPr>
          </a:p>
          <a:p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777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741F-F60D-B570-BB00-F285299F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2656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Αλλυλο απόσπαση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A513A-F280-32B4-4CAB-B2A17137B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924944"/>
            <a:ext cx="5214327" cy="18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71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7CC5C-0DE2-2A2F-5264-931DEDEDA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276872"/>
            <a:ext cx="5256584" cy="458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35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0B4DB-8281-F282-D415-483A1F7D8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060848"/>
            <a:ext cx="6597131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58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92C05-4818-6EF8-208A-A607307C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48680"/>
            <a:ext cx="90010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Απόσπαση «μη ενεργών» δεσμών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022CE-2F3B-E6B2-9419-F7C637146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04097"/>
            <a:ext cx="9144001" cy="49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5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3A1F0-B390-519A-1A07-06DF81043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4" y="2132856"/>
            <a:ext cx="9149714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17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B5AF-DADE-2B09-BE45-ADA7DF541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040577"/>
            <a:ext cx="6192688" cy="48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36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9E352-A6ED-4207-7CC3-1F89F535A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132856"/>
            <a:ext cx="7128792" cy="469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1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41971-3AA7-4D85-471E-0E8F20AF1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93" y="2132856"/>
            <a:ext cx="7768814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82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9182B7-509B-9CD7-A1C6-A730D1614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212976"/>
            <a:ext cx="5046865" cy="127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10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E51C1E-CE1D-6F82-19C6-1ED70412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44" y="2232265"/>
            <a:ext cx="7380312" cy="46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37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3186F-0647-47EF-24E9-54CCB1790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32656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Δημιουργία Ιόντων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C69812-2AB2-6749-BF60-18F0CE12DAEC}"/>
              </a:ext>
            </a:extLst>
          </p:cNvPr>
          <p:cNvSpPr txBox="1"/>
          <p:nvPr/>
        </p:nvSpPr>
        <p:spPr>
          <a:xfrm>
            <a:off x="218724" y="2060848"/>
            <a:ext cx="8706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dirty="0">
                <a:latin typeface="Cambria" panose="02040503050406030204" pitchFamily="18" charset="0"/>
              </a:rPr>
              <a:t>Η αλληλεπίδραση των ηλεκτρονίων και των ουδέτερων μορίων</a:t>
            </a:r>
          </a:p>
          <a:p>
            <a:pPr algn="l"/>
            <a:r>
              <a:rPr lang="el-GR" dirty="0">
                <a:latin typeface="Cambria" panose="02040503050406030204" pitchFamily="18" charset="0"/>
              </a:rPr>
              <a:t>δημιουργεί θετικά φορτισμένα μοριακά ιόντα, σύμφωνα με </a:t>
            </a:r>
            <a:r>
              <a:rPr lang="en-US" dirty="0">
                <a:latin typeface="Cambria" panose="02040503050406030204" pitchFamily="18" charset="0"/>
              </a:rPr>
              <a:t>:</a:t>
            </a:r>
            <a:endParaRPr lang="el-GR" dirty="0">
              <a:latin typeface="Cambria" panose="02040503050406030204" pitchFamily="18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E8C3623-8899-B54C-AA66-D4E9FD98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2988568"/>
            <a:ext cx="2807754" cy="440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FBEDC6-7A10-CD4E-8FBA-A0C52210126C}"/>
              </a:ext>
            </a:extLst>
          </p:cNvPr>
          <p:cNvSpPr txBox="1"/>
          <p:nvPr/>
        </p:nvSpPr>
        <p:spPr>
          <a:xfrm>
            <a:off x="363487" y="3735323"/>
            <a:ext cx="407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ambria" panose="02040503050406030204" pitchFamily="18" charset="0"/>
              </a:rPr>
              <a:t>Ή σπανιότερα σύμφωνα με </a:t>
            </a:r>
            <a:r>
              <a:rPr lang="en-US" dirty="0">
                <a:latin typeface="Cambria" panose="02040503050406030204" pitchFamily="18" charset="0"/>
              </a:rPr>
              <a:t>:</a:t>
            </a:r>
            <a:endParaRPr lang="el-GR" dirty="0">
              <a:latin typeface="Cambria" panose="02040503050406030204" pitchFamily="18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1A17CCC-7646-3345-983A-DC2228BB5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572" y="4293710"/>
            <a:ext cx="3452700" cy="575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0D18B-DADA-F944-8B9F-154BFABE3F7E}"/>
              </a:ext>
            </a:extLst>
          </p:cNvPr>
          <p:cNvSpPr txBox="1"/>
          <p:nvPr/>
        </p:nvSpPr>
        <p:spPr>
          <a:xfrm>
            <a:off x="351519" y="5368020"/>
            <a:ext cx="5002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ambria" panose="02040503050406030204" pitchFamily="18" charset="0"/>
              </a:rPr>
              <a:t>Η </a:t>
            </a:r>
            <a:r>
              <a:rPr lang="el-GR" dirty="0" err="1">
                <a:latin typeface="Cambria" panose="02040503050406030204" pitchFamily="18" charset="0"/>
              </a:rPr>
              <a:t>ταχ</a:t>
            </a:r>
            <a:r>
              <a:rPr lang="en-US" dirty="0" err="1">
                <a:latin typeface="Cambria" panose="02040503050406030204" pitchFamily="18" charset="0"/>
              </a:rPr>
              <a:t>ύ</a:t>
            </a:r>
            <a:r>
              <a:rPr lang="el-GR" dirty="0" err="1">
                <a:latin typeface="Cambria" panose="02040503050406030204" pitchFamily="18" charset="0"/>
              </a:rPr>
              <a:t>τητα</a:t>
            </a:r>
            <a:r>
              <a:rPr lang="el-GR" dirty="0">
                <a:latin typeface="Cambria" panose="02040503050406030204" pitchFamily="18" charset="0"/>
              </a:rPr>
              <a:t> των ιόντων δίνεται από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C2E5799-B8B6-AA4A-9964-91A298E40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478" y="5041450"/>
            <a:ext cx="2303588" cy="118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7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2EAE-2DA8-9A80-70F2-1194364F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7834064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Η </a:t>
            </a:r>
            <a:r>
              <a:rPr lang="en-US" dirty="0">
                <a:solidFill>
                  <a:schemeClr val="bg1"/>
                </a:solidFill>
              </a:rPr>
              <a:t>retro-Diels-Alder </a:t>
            </a:r>
            <a:r>
              <a:rPr lang="el-GR" dirty="0">
                <a:solidFill>
                  <a:schemeClr val="bg1"/>
                </a:solidFill>
              </a:rPr>
              <a:t>αντίδραση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19DD8-CB92-2A5A-030E-B76E14E9D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212976"/>
            <a:ext cx="4139132" cy="83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94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3C62A-D564-884E-0BF0-721C8FDB2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44824"/>
            <a:ext cx="7949811" cy="490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7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75D270-7F27-0AC4-5D5E-9DC0638D4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3" y="1988840"/>
            <a:ext cx="470086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94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5A8C5-88AE-9E61-8A7D-AD73415BE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429000"/>
            <a:ext cx="5762654" cy="3265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2582BB-FCD7-5476-2D37-0D8E3025D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728" y="2355116"/>
            <a:ext cx="5950566" cy="10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87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C291DA-990E-F726-6475-893BEA3E3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84632"/>
            <a:ext cx="4081967" cy="3176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6A2F1-FF49-D06D-A973-C11672552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221088"/>
            <a:ext cx="1853629" cy="136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0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5F75-C75C-85F9-2F80-170260E99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76" y="2667000"/>
            <a:ext cx="5555848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193D9-CE1D-E456-A897-557EFB13D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293096"/>
            <a:ext cx="350461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477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03129-7A67-DC59-1577-63D67D5D4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060848"/>
            <a:ext cx="6336704" cy="456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815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FB4FC-F02F-0E01-4E1C-42F92CD3A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916832"/>
            <a:ext cx="5472608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04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01615-2F24-7BB8-0E9A-56C7CBD8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04664"/>
            <a:ext cx="7315200" cy="6480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 </a:t>
            </a:r>
            <a:r>
              <a:rPr lang="el-GR" dirty="0">
                <a:solidFill>
                  <a:schemeClr val="bg1"/>
                </a:solidFill>
              </a:rPr>
              <a:t>μετάθεση </a:t>
            </a:r>
            <a:r>
              <a:rPr lang="en-US" dirty="0">
                <a:solidFill>
                  <a:schemeClr val="bg1"/>
                </a:solidFill>
              </a:rPr>
              <a:t>McLafferty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7E8FA-189D-C60D-C90F-510CE568F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060848"/>
            <a:ext cx="5833641" cy="33700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6D20D5-F1B5-E2D4-B463-67D87B09029D}"/>
              </a:ext>
            </a:extLst>
          </p:cNvPr>
          <p:cNvSpPr txBox="1"/>
          <p:nvPr/>
        </p:nvSpPr>
        <p:spPr>
          <a:xfrm>
            <a:off x="4427984" y="1303475"/>
            <a:ext cx="4239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Τύπος </a:t>
            </a:r>
            <a:r>
              <a:rPr lang="en-US" dirty="0">
                <a:solidFill>
                  <a:srgbClr val="FF0000"/>
                </a:solidFill>
              </a:rPr>
              <a:t>Norrish II (</a:t>
            </a:r>
            <a:r>
              <a:rPr lang="el-GR" dirty="0">
                <a:solidFill>
                  <a:srgbClr val="FF0000"/>
                </a:solidFill>
              </a:rPr>
              <a:t>φωτοχημεία)</a:t>
            </a:r>
          </a:p>
        </p:txBody>
      </p:sp>
    </p:spTree>
    <p:extLst>
      <p:ext uri="{BB962C8B-B14F-4D97-AF65-F5344CB8AC3E}">
        <p14:creationId xmlns:p14="http://schemas.microsoft.com/office/powerpoint/2010/main" val="2873950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0C05C-9D9B-7679-EC80-64A9EF231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988840"/>
            <a:ext cx="570485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08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2282F-177E-6A4A-769C-BDA76D25D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Διαχωρισμός Μαζών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162126-4E31-364C-951E-6751BFBE0AFD}"/>
              </a:ext>
            </a:extLst>
          </p:cNvPr>
          <p:cNvSpPr txBox="1"/>
          <p:nvPr/>
        </p:nvSpPr>
        <p:spPr>
          <a:xfrm>
            <a:off x="323528" y="1844824"/>
            <a:ext cx="791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 βασική εξίσωση της </a:t>
            </a:r>
            <a:r>
              <a:rPr lang="el-GR" dirty="0" err="1"/>
              <a:t>φασματομετρίας</a:t>
            </a:r>
            <a:r>
              <a:rPr lang="el-GR" dirty="0"/>
              <a:t> μάζας δίνεται ως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407BFCB-F5C9-E944-B7BE-313939A14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326768"/>
            <a:ext cx="1831324" cy="1120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A55298-4FED-6E45-9082-7D021CEF93D9}"/>
              </a:ext>
            </a:extLst>
          </p:cNvPr>
          <p:cNvSpPr txBox="1"/>
          <p:nvPr/>
        </p:nvSpPr>
        <p:spPr>
          <a:xfrm>
            <a:off x="326841" y="3645024"/>
            <a:ext cx="5609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Και προέρχεται από το συνδυασμό των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6893536-00B9-5348-A832-667E3E6AE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606" y="4423483"/>
            <a:ext cx="1574800" cy="7239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070B369-9547-464A-B1D9-4B217C1EA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502" y="4392086"/>
            <a:ext cx="1485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4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66131-FF79-5629-7651-C41F9AF80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68" y="1628800"/>
            <a:ext cx="5976664" cy="4359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541DAF-E655-3074-B3C2-F9FFE1AB7ED5}"/>
              </a:ext>
            </a:extLst>
          </p:cNvPr>
          <p:cNvSpPr txBox="1"/>
          <p:nvPr/>
        </p:nvSpPr>
        <p:spPr>
          <a:xfrm>
            <a:off x="899592" y="404664"/>
            <a:ext cx="6851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m/z 59, 74 </a:t>
            </a:r>
            <a:r>
              <a:rPr lang="el-GR" dirty="0">
                <a:solidFill>
                  <a:srgbClr val="FF0000"/>
                </a:solidFill>
              </a:rPr>
              <a:t>χαρακτηριστικό των </a:t>
            </a:r>
            <a:r>
              <a:rPr lang="el-GR" dirty="0" err="1">
                <a:solidFill>
                  <a:srgbClr val="FF0000"/>
                </a:solidFill>
              </a:rPr>
              <a:t>μεθυλο</a:t>
            </a:r>
            <a:r>
              <a:rPr lang="el-GR" dirty="0">
                <a:solidFill>
                  <a:srgbClr val="FF0000"/>
                </a:solidFill>
              </a:rPr>
              <a:t> εστέρων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E5E5F-C8A5-7BB5-D316-78120FB631A0}"/>
              </a:ext>
            </a:extLst>
          </p:cNvPr>
          <p:cNvSpPr txBox="1"/>
          <p:nvPr/>
        </p:nvSpPr>
        <p:spPr>
          <a:xfrm>
            <a:off x="251520" y="6150495"/>
            <a:ext cx="4233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m/z 88, 73 </a:t>
            </a:r>
            <a:r>
              <a:rPr lang="el-GR" dirty="0">
                <a:solidFill>
                  <a:srgbClr val="0070C0"/>
                </a:solidFill>
              </a:rPr>
              <a:t>για </a:t>
            </a:r>
            <a:r>
              <a:rPr lang="el-GR" dirty="0" err="1">
                <a:solidFill>
                  <a:srgbClr val="0070C0"/>
                </a:solidFill>
              </a:rPr>
              <a:t>αιθυλο</a:t>
            </a:r>
            <a:r>
              <a:rPr lang="el-GR" dirty="0">
                <a:solidFill>
                  <a:srgbClr val="0070C0"/>
                </a:solidFill>
              </a:rPr>
              <a:t> </a:t>
            </a:r>
            <a:r>
              <a:rPr lang="el-GR" dirty="0" err="1">
                <a:solidFill>
                  <a:srgbClr val="0070C0"/>
                </a:solidFill>
              </a:rPr>
              <a:t>εστ</a:t>
            </a:r>
            <a:r>
              <a:rPr lang="en-US" dirty="0" err="1">
                <a:solidFill>
                  <a:srgbClr val="0070C0"/>
                </a:solidFill>
              </a:rPr>
              <a:t>έ</a:t>
            </a:r>
            <a:r>
              <a:rPr lang="el-GR" dirty="0" err="1">
                <a:solidFill>
                  <a:srgbClr val="0070C0"/>
                </a:solidFill>
              </a:rPr>
              <a:t>ρες</a:t>
            </a:r>
            <a:endParaRPr lang="el-G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1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218AD-18E9-8979-F68D-4D29302ED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916832"/>
            <a:ext cx="6192688" cy="450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6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BB836-DB5E-A577-9401-9B133DC7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060848"/>
            <a:ext cx="4320480" cy="470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422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75EE5-A7C3-5D0A-F619-CC7273C9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2656"/>
            <a:ext cx="7315200" cy="7159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 onium</a:t>
            </a:r>
            <a:r>
              <a:rPr lang="el-GR" dirty="0">
                <a:solidFill>
                  <a:schemeClr val="bg1"/>
                </a:solidFill>
              </a:rPr>
              <a:t> αντίδραση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FB9F7-71DD-079C-2DB1-C48C03581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873400"/>
            <a:ext cx="5256584" cy="470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140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072F8-EE0E-2AE9-97D8-5ED509BAC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916832"/>
            <a:ext cx="4392488" cy="492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033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9B1A7C-A588-727B-A0BE-835C2946F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996952"/>
            <a:ext cx="4122941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190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E6918D-4E46-F2F8-D467-670759B31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916831"/>
            <a:ext cx="5400600" cy="47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338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5FE65-99F6-287F-8749-88A661ABB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16832"/>
            <a:ext cx="568911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208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38989-0213-8826-F5BC-8DE894AAC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204864"/>
            <a:ext cx="5256584" cy="43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356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7CF8A-3892-0AA2-7936-7F896BA5B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777" y="1844824"/>
            <a:ext cx="5648446" cy="498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50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F459C5-5F88-FB4A-AC3E-FD7A71E0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60648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Ανίχνευση Ιόντων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E374E-DEAB-8645-B3F4-B70C52CFB7EF}"/>
              </a:ext>
            </a:extLst>
          </p:cNvPr>
          <p:cNvSpPr txBox="1"/>
          <p:nvPr/>
        </p:nvSpPr>
        <p:spPr>
          <a:xfrm>
            <a:off x="257549" y="1844824"/>
            <a:ext cx="8628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Όταν το δυναμικό επιτάχυνσης και η ισχύς μαγνητικού πεδίου </a:t>
            </a:r>
          </a:p>
          <a:p>
            <a:r>
              <a:rPr lang="el-GR" dirty="0"/>
              <a:t>παραμένουν σταθερές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B8AE380-AF24-D144-99EA-EB9D8EC03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802" y="2698231"/>
            <a:ext cx="3588396" cy="830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0EEEEE-91C6-2A41-BBB3-0DE931A01657}"/>
              </a:ext>
            </a:extLst>
          </p:cNvPr>
          <p:cNvSpPr txBox="1"/>
          <p:nvPr/>
        </p:nvSpPr>
        <p:spPr>
          <a:xfrm>
            <a:off x="257549" y="4229682"/>
            <a:ext cx="8636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Αντίθετα, αν το δυναμικό επιτάχυνσης και η ακτίνα της τροχιάς</a:t>
            </a:r>
          </a:p>
          <a:p>
            <a:r>
              <a:rPr lang="el-GR" dirty="0"/>
              <a:t>παραμένουν σταθερές 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DCC77C6-5743-1C4E-8216-DDE40E7F1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802" y="5289110"/>
            <a:ext cx="4016819" cy="94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55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E4790D-0840-1013-8834-1BC99C7EB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7" y="2276872"/>
            <a:ext cx="752981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21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462C23-69AA-DB0B-BFAF-76093394A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204864"/>
            <a:ext cx="5879939" cy="416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31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33DA0-26AD-2999-2899-E320B244D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32656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Απώλεια </a:t>
            </a:r>
            <a:r>
              <a:rPr lang="en-US" dirty="0">
                <a:solidFill>
                  <a:schemeClr val="bg1"/>
                </a:solidFill>
              </a:rPr>
              <a:t>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B3DD8-254B-C787-4979-4AAD1277F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060848"/>
            <a:ext cx="402799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774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2A965-746E-C95B-9102-4ADCD6D72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060848"/>
            <a:ext cx="4577793" cy="409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37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C2CFF-9F79-9E6E-57B8-76D534A7E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388079"/>
            <a:ext cx="5486400" cy="2081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33138-E065-3878-E080-7555CE95B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904" y="2924944"/>
            <a:ext cx="2095548" cy="12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706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A44DE6-D9B7-B417-7763-97600278A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47" y="2204864"/>
            <a:ext cx="695130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100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2C9976-951E-7A7A-10C2-DCE044446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879396"/>
            <a:ext cx="5254906" cy="4069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3B8B44-041D-EB82-D5B0-C4074EE18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5949279"/>
            <a:ext cx="1088020" cy="9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958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352D4-388C-D802-F145-AFE063FE6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2656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Θερμικές αντιδράσεις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FECF1-2BE4-17A3-9861-FC71BF02E853}"/>
              </a:ext>
            </a:extLst>
          </p:cNvPr>
          <p:cNvSpPr txBox="1"/>
          <p:nvPr/>
        </p:nvSpPr>
        <p:spPr>
          <a:xfrm>
            <a:off x="497073" y="1772816"/>
            <a:ext cx="2115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Απώλεια 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F5B3C-BB61-3F65-9F96-FDAC3D91E5A3}"/>
              </a:ext>
            </a:extLst>
          </p:cNvPr>
          <p:cNvSpPr txBox="1"/>
          <p:nvPr/>
        </p:nvSpPr>
        <p:spPr>
          <a:xfrm>
            <a:off x="495672" y="2234481"/>
            <a:ext cx="2001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Απώλεια </a:t>
            </a:r>
            <a:r>
              <a:rPr lang="en-US" dirty="0"/>
              <a:t>CO: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C3A5A-361D-C09C-766C-22C804EC4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465313"/>
            <a:ext cx="4930815" cy="1081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81E0B-59E6-9C04-F5B6-3F1EB3428BAB}"/>
              </a:ext>
            </a:extLst>
          </p:cNvPr>
          <p:cNvSpPr txBox="1"/>
          <p:nvPr/>
        </p:nvSpPr>
        <p:spPr>
          <a:xfrm>
            <a:off x="495672" y="3552431"/>
            <a:ext cx="2995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Απώλεια </a:t>
            </a: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COOH: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89AACD-846B-F98E-AE4D-9F6FE2047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046216"/>
            <a:ext cx="3881904" cy="1285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AE6BFC-AFAA-4EDD-A115-222431788781}"/>
              </a:ext>
            </a:extLst>
          </p:cNvPr>
          <p:cNvSpPr txBox="1"/>
          <p:nvPr/>
        </p:nvSpPr>
        <p:spPr>
          <a:xfrm>
            <a:off x="272483" y="544522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Απώλεια ΗΧ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832147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B249-1744-2CA4-0268-A3B94DF3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32656"/>
            <a:ext cx="7315200" cy="7159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Retro </a:t>
            </a:r>
            <a:r>
              <a:rPr lang="el-GR" dirty="0">
                <a:solidFill>
                  <a:schemeClr val="bg1"/>
                </a:solidFill>
              </a:rPr>
              <a:t>αντιδράσεις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6333C6-95EF-2B94-637E-F43E25F61CA9}"/>
              </a:ext>
            </a:extLst>
          </p:cNvPr>
          <p:cNvSpPr txBox="1"/>
          <p:nvPr/>
        </p:nvSpPr>
        <p:spPr>
          <a:xfrm>
            <a:off x="192" y="184482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Retro </a:t>
            </a:r>
            <a:r>
              <a:rPr lang="el-GR" dirty="0">
                <a:solidFill>
                  <a:schemeClr val="accent2"/>
                </a:solidFill>
              </a:rPr>
              <a:t>αλδολική αντίδραση</a:t>
            </a:r>
            <a:r>
              <a:rPr lang="en-US" dirty="0">
                <a:solidFill>
                  <a:schemeClr val="accent2"/>
                </a:solidFill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0A26A-A3AE-CFA3-FB80-D74F91C2C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754" y="2392453"/>
            <a:ext cx="5810491" cy="1420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AE07A0-2C14-2505-8376-4B66914D0AED}"/>
              </a:ext>
            </a:extLst>
          </p:cNvPr>
          <p:cNvSpPr txBox="1"/>
          <p:nvPr/>
        </p:nvSpPr>
        <p:spPr>
          <a:xfrm>
            <a:off x="111957" y="4149080"/>
            <a:ext cx="4110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Retro Diels-Alder </a:t>
            </a:r>
            <a:r>
              <a:rPr lang="el-GR" dirty="0">
                <a:solidFill>
                  <a:schemeClr val="accent2"/>
                </a:solidFill>
              </a:rPr>
              <a:t>αντίδραση</a:t>
            </a:r>
            <a:r>
              <a:rPr lang="en-US" dirty="0">
                <a:solidFill>
                  <a:schemeClr val="accent2"/>
                </a:solidFill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D8221-37E6-9B12-DD73-333C07A5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54" y="4946889"/>
            <a:ext cx="5497534" cy="16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661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FFED63-97CB-F03C-7A46-3CBE5887E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" y="2808107"/>
            <a:ext cx="3287210" cy="3985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B62C49-4023-C05D-4821-3353F9A2C1E5}"/>
              </a:ext>
            </a:extLst>
          </p:cNvPr>
          <p:cNvSpPr txBox="1"/>
          <p:nvPr/>
        </p:nvSpPr>
        <p:spPr>
          <a:xfrm>
            <a:off x="251520" y="1844824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2"/>
                </a:solidFill>
              </a:rPr>
              <a:t>Ισομερείωση</a:t>
            </a:r>
            <a:r>
              <a:rPr lang="en-US" dirty="0">
                <a:solidFill>
                  <a:schemeClr val="accent2"/>
                </a:solidFill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2BFE5-E88C-9E80-00BB-5101034CF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844824"/>
            <a:ext cx="5648446" cy="192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44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C4863A-95B5-8849-91D0-902B00885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60648"/>
            <a:ext cx="7315200" cy="715962"/>
          </a:xfrm>
        </p:spPr>
        <p:txBody>
          <a:bodyPr/>
          <a:lstStyle/>
          <a:p>
            <a:r>
              <a:rPr lang="el-GR" dirty="0" err="1">
                <a:solidFill>
                  <a:schemeClr val="bg1"/>
                </a:solidFill>
              </a:rPr>
              <a:t>Θραυσματοποιήσεις</a:t>
            </a:r>
            <a:r>
              <a:rPr lang="el-GR" dirty="0">
                <a:solidFill>
                  <a:schemeClr val="bg1"/>
                </a:solidFill>
              </a:rPr>
              <a:t> Οργανικών Ενώσεων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ED57B-7C32-CF4F-A4D4-0F937BF79528}"/>
              </a:ext>
            </a:extLst>
          </p:cNvPr>
          <p:cNvSpPr txBox="1"/>
          <p:nvPr/>
        </p:nvSpPr>
        <p:spPr>
          <a:xfrm>
            <a:off x="7428507" y="523261"/>
            <a:ext cx="1194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(70 eV)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74ABEF0-B1F4-604F-826E-CD00798E7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587" y="2060848"/>
            <a:ext cx="5416326" cy="441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537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71784-F5C2-40A9-5C14-CF2A76112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780928"/>
            <a:ext cx="5440101" cy="3347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92879A-0828-D786-BA5B-349D909F9CAC}"/>
              </a:ext>
            </a:extLst>
          </p:cNvPr>
          <p:cNvSpPr txBox="1"/>
          <p:nvPr/>
        </p:nvSpPr>
        <p:spPr>
          <a:xfrm>
            <a:off x="179512" y="1772816"/>
            <a:ext cx="479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2"/>
                </a:solidFill>
              </a:rPr>
              <a:t>Υδρογόνωση και Αφυδρογόνωση</a:t>
            </a:r>
            <a:r>
              <a:rPr lang="en-US" dirty="0">
                <a:solidFill>
                  <a:schemeClr val="accent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778090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3A737-9031-B7DF-F11F-107076FA54F5}"/>
              </a:ext>
            </a:extLst>
          </p:cNvPr>
          <p:cNvSpPr txBox="1"/>
          <p:nvPr/>
        </p:nvSpPr>
        <p:spPr>
          <a:xfrm>
            <a:off x="209040" y="1628800"/>
            <a:ext cx="660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2"/>
                </a:solidFill>
              </a:rPr>
              <a:t>Πυρόλυση Τεταρτοταγών αζωτούχων ενώσεων</a:t>
            </a:r>
            <a:r>
              <a:rPr lang="en-US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E1B278-B25F-C7C3-BDF8-CB7B2FE9E997}"/>
              </a:ext>
            </a:extLst>
          </p:cNvPr>
          <p:cNvSpPr txBox="1"/>
          <p:nvPr/>
        </p:nvSpPr>
        <p:spPr>
          <a:xfrm>
            <a:off x="1177574" y="2780928"/>
            <a:ext cx="233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2"/>
                </a:solidFill>
              </a:rPr>
              <a:t>Αποαλκυλίωση</a:t>
            </a:r>
            <a:r>
              <a:rPr lang="en-US" dirty="0">
                <a:solidFill>
                  <a:schemeClr val="accent2"/>
                </a:solidFill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39452-96DC-E940-5927-3A713E88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143" y="3647691"/>
            <a:ext cx="4977114" cy="15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078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70549E-E271-5F08-C457-CA3928FF3B1B}"/>
              </a:ext>
            </a:extLst>
          </p:cNvPr>
          <p:cNvSpPr txBox="1"/>
          <p:nvPr/>
        </p:nvSpPr>
        <p:spPr>
          <a:xfrm>
            <a:off x="234978" y="1844824"/>
            <a:ext cx="3131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2"/>
                </a:solidFill>
              </a:rPr>
              <a:t>Απόσπαση </a:t>
            </a:r>
            <a:r>
              <a:rPr lang="en-US" dirty="0">
                <a:solidFill>
                  <a:schemeClr val="accent2"/>
                </a:solidFill>
              </a:rPr>
              <a:t>Hofmann: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804FD-B29C-19C7-06B1-9AE898F3E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695" y="2636912"/>
            <a:ext cx="5324354" cy="397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197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56C93E-4AAC-CE15-BB7A-6162A5AC3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916832"/>
            <a:ext cx="5040560" cy="4622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3719BB-8157-7A7D-64F8-719C3A28BBA4}"/>
              </a:ext>
            </a:extLst>
          </p:cNvPr>
          <p:cNvSpPr txBox="1"/>
          <p:nvPr/>
        </p:nvSpPr>
        <p:spPr>
          <a:xfrm>
            <a:off x="395536" y="1772816"/>
            <a:ext cx="2634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2"/>
                </a:solidFill>
              </a:rPr>
              <a:t>Τρανσαλκυλίωση</a:t>
            </a:r>
            <a:r>
              <a:rPr lang="en-US" dirty="0">
                <a:solidFill>
                  <a:schemeClr val="accent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945488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F4D5-0411-AD1C-5D29-D35E82925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Αντιδράσεις Ισοτοπικής Επισήμανσης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402A7-8926-83B5-B374-620F24B3B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638245"/>
            <a:ext cx="4421529" cy="15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440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3683C-5A35-9EC3-B8A5-E9B98C07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132856"/>
            <a:ext cx="6264696" cy="43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037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3CD88-EB66-5469-510D-D6F625C2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842404"/>
            <a:ext cx="3912243" cy="117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840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F216B-9D12-FDF8-FCDC-F933889FC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636912"/>
            <a:ext cx="5648446" cy="25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751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51942-BA92-9CF4-A18E-9C88D6E62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05278"/>
            <a:ext cx="5830970" cy="505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409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E9127-A7D5-0FF8-08BB-7FF1EC19F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04664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Αναγωγή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0CF58-4D26-EAD6-2128-63F9AC05E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823" y="2420888"/>
            <a:ext cx="5324354" cy="328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7717066-8014-E44E-9499-54F61B208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395674"/>
            <a:ext cx="5717790" cy="23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665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3DABEF-A69D-D48A-7BC1-2CB7D3310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060848"/>
            <a:ext cx="5301205" cy="1086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18C2E-7193-1080-EE0D-F3D5AAF4A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488" y="3691742"/>
            <a:ext cx="4653023" cy="891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34B6A-ED0A-6B3B-71C7-0BAFC03B0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649" y="5118045"/>
            <a:ext cx="5532699" cy="13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329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6FDA7-31E4-2C4C-F6C1-38D592461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Χημικός Ιονισμός (</a:t>
            </a:r>
            <a:r>
              <a:rPr lang="en-US" dirty="0">
                <a:solidFill>
                  <a:schemeClr val="bg1"/>
                </a:solidFill>
              </a:rPr>
              <a:t>CI)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CE432-7849-45E8-5F87-F61867691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352" y="2420888"/>
            <a:ext cx="5625296" cy="684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92577C-5D35-BD43-A1C8-CAA6F3E6EF0F}"/>
              </a:ext>
            </a:extLst>
          </p:cNvPr>
          <p:cNvSpPr txBox="1"/>
          <p:nvPr/>
        </p:nvSpPr>
        <p:spPr>
          <a:xfrm>
            <a:off x="360572" y="1844824"/>
            <a:ext cx="279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EI </a:t>
            </a:r>
            <a:r>
              <a:rPr lang="el-G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Ιονισμός αερίου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EA16A-338D-8CAF-478C-3575EF8671C3}"/>
              </a:ext>
            </a:extLst>
          </p:cNvPr>
          <p:cNvSpPr txBox="1"/>
          <p:nvPr/>
        </p:nvSpPr>
        <p:spPr>
          <a:xfrm>
            <a:off x="794657" y="3429000"/>
            <a:ext cx="170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Αντίδραση</a:t>
            </a:r>
            <a:r>
              <a:rPr lang="en-US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37A73-B287-C676-4849-854BE23BD2C3}"/>
              </a:ext>
            </a:extLst>
          </p:cNvPr>
          <p:cNvSpPr txBox="1"/>
          <p:nvPr/>
        </p:nvSpPr>
        <p:spPr>
          <a:xfrm>
            <a:off x="1759352" y="4531511"/>
            <a:ext cx="6064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Αποσύνθεση         δημιουργία φάσματος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DEFD95-021F-D521-DFC6-6F6E03F86A2F}"/>
              </a:ext>
            </a:extLst>
          </p:cNvPr>
          <p:cNvCxnSpPr>
            <a:cxnSpLocks/>
          </p:cNvCxnSpPr>
          <p:nvPr/>
        </p:nvCxnSpPr>
        <p:spPr bwMode="auto">
          <a:xfrm>
            <a:off x="3899387" y="4774658"/>
            <a:ext cx="576064" cy="0"/>
          </a:xfrm>
          <a:prstGeom prst="straightConnector1">
            <a:avLst/>
          </a:prstGeom>
          <a:ln>
            <a:tailEnd type="triangle"/>
          </a:ln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D43A80E-F379-15CC-1B18-31C115A0D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884" y="3873292"/>
            <a:ext cx="5112568" cy="5649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DFD8BD-9F34-5F01-5038-12F962B6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596" y="6169271"/>
            <a:ext cx="5046562" cy="5003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96DE4C-307B-AA7B-050D-AE482C870EE7}"/>
              </a:ext>
            </a:extLst>
          </p:cNvPr>
          <p:cNvSpPr txBox="1"/>
          <p:nvPr/>
        </p:nvSpPr>
        <p:spPr>
          <a:xfrm>
            <a:off x="692387" y="5489089"/>
            <a:ext cx="419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Είτε ανταλλαγή φορτίου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(CE):</a:t>
            </a:r>
          </a:p>
        </p:txBody>
      </p:sp>
    </p:spTree>
    <p:extLst>
      <p:ext uri="{BB962C8B-B14F-4D97-AF65-F5344CB8AC3E}">
        <p14:creationId xmlns:p14="http://schemas.microsoft.com/office/powerpoint/2010/main" val="26753236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F44CF-7CB1-D5FA-B792-0C69CF9E1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069736"/>
            <a:ext cx="6120680" cy="47525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A221AC-2F4C-5462-E209-66C9424638DB}"/>
              </a:ext>
            </a:extLst>
          </p:cNvPr>
          <p:cNvSpPr txBox="1"/>
          <p:nvPr/>
        </p:nvSpPr>
        <p:spPr>
          <a:xfrm>
            <a:off x="755576" y="620688"/>
            <a:ext cx="414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Χημικός ιονισμός με μεθάνιο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281483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371DE6-6C53-8822-8C3D-8E5C9F625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492896"/>
            <a:ext cx="7847635" cy="4175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39E94D-F085-7568-BD45-BDD0C32C2629}"/>
              </a:ext>
            </a:extLst>
          </p:cNvPr>
          <p:cNvSpPr txBox="1"/>
          <p:nvPr/>
        </p:nvSpPr>
        <p:spPr>
          <a:xfrm>
            <a:off x="1043608" y="548680"/>
            <a:ext cx="5472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Χημικός ιονισμός με ισοβουτάνιο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594211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6D29-D597-C5B2-804B-012215FF0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Απευθείας Χημικός Ιονισμός </a:t>
            </a:r>
            <a:r>
              <a:rPr lang="en-US" dirty="0">
                <a:solidFill>
                  <a:schemeClr val="bg1"/>
                </a:solidFill>
              </a:rPr>
              <a:t>(DCI)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8C6F0-3A9D-247E-4F15-4329B16E0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132856"/>
            <a:ext cx="4838218" cy="42326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AB5C5A-D66F-948F-7963-099BF291B630}"/>
              </a:ext>
            </a:extLst>
          </p:cNvPr>
          <p:cNvSpPr txBox="1"/>
          <p:nvPr/>
        </p:nvSpPr>
        <p:spPr>
          <a:xfrm>
            <a:off x="5220072" y="2852936"/>
            <a:ext cx="1592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(Αμμωνία)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207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E7A5-D254-4DDF-CC42-14F13006B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4664"/>
            <a:ext cx="7315200" cy="7159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Electrospray </a:t>
            </a:r>
            <a:r>
              <a:rPr lang="el-GR" dirty="0">
                <a:solidFill>
                  <a:schemeClr val="bg1"/>
                </a:solidFill>
              </a:rPr>
              <a:t>ιονισμός </a:t>
            </a:r>
            <a:r>
              <a:rPr lang="en-US" dirty="0">
                <a:solidFill>
                  <a:schemeClr val="bg1"/>
                </a:solidFill>
              </a:rPr>
              <a:t>(EI)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2101B-062F-0E0E-01E6-849CBC0C6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636912"/>
            <a:ext cx="5648446" cy="282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654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597409-A1DB-FC58-B6F8-E828EB796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24" y="1997811"/>
            <a:ext cx="7560840" cy="4589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07301-47F7-9F0A-6247-8FE9A6DD5A2A}"/>
              </a:ext>
            </a:extLst>
          </p:cNvPr>
          <p:cNvSpPr txBox="1"/>
          <p:nvPr/>
        </p:nvSpPr>
        <p:spPr>
          <a:xfrm>
            <a:off x="609033" y="1568366"/>
            <a:ext cx="43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ESI </a:t>
            </a:r>
            <a:r>
              <a:rPr lang="el-GR" dirty="0">
                <a:solidFill>
                  <a:srgbClr val="FF0000"/>
                </a:solidFill>
              </a:rPr>
              <a:t>φάσμα της ιντερλευκίνης 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794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7CC15-59B4-20D8-C6E5-09270B2D9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98" y="2204864"/>
            <a:ext cx="7222603" cy="43132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D306F9-1D2D-BB10-4BB7-33A3435A79A8}"/>
              </a:ext>
            </a:extLst>
          </p:cNvPr>
          <p:cNvSpPr txBox="1"/>
          <p:nvPr/>
        </p:nvSpPr>
        <p:spPr>
          <a:xfrm>
            <a:off x="467544" y="1743199"/>
            <a:ext cx="6632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Αποσυζευγμένο</a:t>
            </a:r>
            <a:r>
              <a:rPr lang="en-US" dirty="0">
                <a:solidFill>
                  <a:srgbClr val="FF0000"/>
                </a:solidFill>
              </a:rPr>
              <a:t> ESI </a:t>
            </a:r>
            <a:r>
              <a:rPr lang="el-GR" dirty="0">
                <a:solidFill>
                  <a:srgbClr val="FF0000"/>
                </a:solidFill>
              </a:rPr>
              <a:t>φάσμα της ιντερλευκίνης 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871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887EC-3AF2-60A8-8158-BD9E68B1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159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Fast Atom </a:t>
            </a:r>
            <a:r>
              <a:rPr lang="en-US" dirty="0" err="1">
                <a:solidFill>
                  <a:schemeClr val="bg1"/>
                </a:solidFill>
              </a:rPr>
              <a:t>Bombartment</a:t>
            </a:r>
            <a:r>
              <a:rPr lang="en-US" dirty="0">
                <a:solidFill>
                  <a:schemeClr val="bg1"/>
                </a:solidFill>
              </a:rPr>
              <a:t> (FAB)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6344E-CCCB-7FA5-C915-CE507864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07" y="2210144"/>
            <a:ext cx="4890186" cy="12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118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A651F-E58C-019E-2DAC-7F0CC6DD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04664"/>
            <a:ext cx="7315200" cy="7159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Field Distortion (FD)</a:t>
            </a:r>
          </a:p>
        </p:txBody>
      </p:sp>
    </p:spTree>
    <p:extLst>
      <p:ext uri="{BB962C8B-B14F-4D97-AF65-F5344CB8AC3E}">
        <p14:creationId xmlns:p14="http://schemas.microsoft.com/office/powerpoint/2010/main" val="1306343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B29694E-B521-8A4F-8A4A-A76E68860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492896"/>
            <a:ext cx="2235200" cy="34036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5E0533DC-0F48-FF4D-9F73-7B63A8783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86" y="6093296"/>
            <a:ext cx="952500" cy="2286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36D21A0F-8A70-394F-95A7-9006087F0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1916832"/>
            <a:ext cx="4241800" cy="49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115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2C7F7-19D1-4F9E-18A4-E8F7E880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76672"/>
            <a:ext cx="7315200" cy="7159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Field Ionization (FI):</a:t>
            </a:r>
          </a:p>
        </p:txBody>
      </p:sp>
    </p:spTree>
    <p:extLst>
      <p:ext uri="{BB962C8B-B14F-4D97-AF65-F5344CB8AC3E}">
        <p14:creationId xmlns:p14="http://schemas.microsoft.com/office/powerpoint/2010/main" val="32039311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DF847-C979-91B1-7CF2-6D9BC0319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8122096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Προσδιορισμός μεγάλων μαζών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5897D-BE0A-C1F4-B598-60F0267D5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598"/>
            <a:ext cx="9144000" cy="287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684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162E3-9B69-65A1-F341-7AFFCD87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04664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Μέθοδοι Ιονισμού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C67A8-9672-0080-D5A2-62F8A592D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939" y="1916832"/>
            <a:ext cx="4560425" cy="483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289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CB5D05-6CD9-6FFE-AA00-0CCCDE4CB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4572000" cy="4574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F0146-3E81-96ED-2753-C8B1B4FA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32856"/>
            <a:ext cx="4464496" cy="44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69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16246-CF2F-D37E-25B3-F0BC3332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Υποβοήθηση γειτονικής ομάδας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A6A7A-D337-546D-9E19-A043FEDF1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988840"/>
            <a:ext cx="5007392" cy="47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908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8560C-C6EC-0B71-EA97-072F42A6F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276872"/>
            <a:ext cx="6921661" cy="423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132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6ECE8-3F2D-A660-8801-10730B73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32656"/>
            <a:ext cx="7315200" cy="715962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Ορθο επίδραση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21773-FEB4-C969-C7AF-6C0CDEEC5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276872"/>
            <a:ext cx="5717894" cy="41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08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738D8E-86D2-AE5C-7C0C-4EF103EC6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276872"/>
            <a:ext cx="5301205" cy="393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87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622E2-9D75-EF48-1995-4E57F2A04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564904"/>
            <a:ext cx="5602147" cy="40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015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8CB18-D7E5-6ABA-A797-4D0FED2B8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673" y="2060848"/>
            <a:ext cx="5370653" cy="446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35387"/>
      </p:ext>
    </p:extLst>
  </p:cSld>
  <p:clrMapOvr>
    <a:masterClrMapping/>
  </p:clrMapOvr>
</p:sld>
</file>

<file path=ppt/theme/theme1.xml><?xml version="1.0" encoding="utf-8"?>
<a:theme xmlns:a="http://schemas.openxmlformats.org/drawingml/2006/main" name="molecular">
  <a:themeElements>
    <a:clrScheme name="">
      <a:dk1>
        <a:srgbClr val="5F5F5F"/>
      </a:dk1>
      <a:lt1>
        <a:srgbClr val="FFFFFF"/>
      </a:lt1>
      <a:dk2>
        <a:srgbClr val="5F5F5F"/>
      </a:dk2>
      <a:lt2>
        <a:srgbClr val="0B9300"/>
      </a:lt2>
      <a:accent1>
        <a:srgbClr val="03B300"/>
      </a:accent1>
      <a:accent2>
        <a:srgbClr val="12CA0F"/>
      </a:accent2>
      <a:accent3>
        <a:srgbClr val="FFFFFF"/>
      </a:accent3>
      <a:accent4>
        <a:srgbClr val="505050"/>
      </a:accent4>
      <a:accent5>
        <a:srgbClr val="AAD6AA"/>
      </a:accent5>
      <a:accent6>
        <a:srgbClr val="0FB70C"/>
      </a:accent6>
      <a:hlink>
        <a:srgbClr val="5FEF62"/>
      </a:hlink>
      <a:folHlink>
        <a:srgbClr val="D1D1D1"/>
      </a:folHlink>
    </a:clrScheme>
    <a:fontScheme name="powerpoint-template-24">
      <a:majorFont>
        <a:latin typeface="Microsoft Sans Serif"/>
        <a:ea typeface="ＭＳ Ｐゴシック"/>
        <a:cs typeface=""/>
      </a:majorFont>
      <a:minorFont>
        <a:latin typeface="Microsoft Sans Serif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molecular</Template>
  <TotalTime>560</TotalTime>
  <Words>516</Words>
  <Application>Microsoft Macintosh PowerPoint</Application>
  <PresentationFormat>Προβολή στην οθόνη (4:3)</PresentationFormat>
  <Paragraphs>121</Paragraphs>
  <Slides>121</Slides>
  <Notes>1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0</vt:i4>
      </vt:variant>
      <vt:variant>
        <vt:lpstr>Τίτλοι διαφανειών</vt:lpstr>
      </vt:variant>
      <vt:variant>
        <vt:i4>121</vt:i4>
      </vt:variant>
    </vt:vector>
  </HeadingPairs>
  <TitlesOfParts>
    <vt:vector size="127" baseType="lpstr">
      <vt:lpstr>Arial</vt:lpstr>
      <vt:lpstr>Cambria</vt:lpstr>
      <vt:lpstr>Georgia</vt:lpstr>
      <vt:lpstr>Helvetica</vt:lpstr>
      <vt:lpstr>Microsoft Sans Serif</vt:lpstr>
      <vt:lpstr>molecular</vt:lpstr>
      <vt:lpstr>Φασματομετρία Μάζας</vt:lpstr>
      <vt:lpstr>Αρχή φασματογράφου μάζας</vt:lpstr>
      <vt:lpstr>Απαιτήσεις βάρους δείγματος:</vt:lpstr>
      <vt:lpstr>Δημιουργία Ιόντων:</vt:lpstr>
      <vt:lpstr>Διαχωρισμός Μαζών:</vt:lpstr>
      <vt:lpstr>Ανίχνευση Ιόντων:</vt:lpstr>
      <vt:lpstr>Θραυσματοποιήσεις Οργανικών Ενώσεων:</vt:lpstr>
      <vt:lpstr>Παρουσίαση του PowerPoint</vt:lpstr>
      <vt:lpstr>Παρουσίαση του PowerPoint</vt:lpstr>
      <vt:lpstr>Κανόνας αζώτου:</vt:lpstr>
      <vt:lpstr>Δυναμικό ιονισμού (7-14 eV):</vt:lpstr>
      <vt:lpstr>α-Απόσπαση</vt:lpstr>
      <vt:lpstr>Παρουσίαση του PowerPoint</vt:lpstr>
      <vt:lpstr>Αναλυτική περιγραφή θραυσματοποίησης</vt:lpstr>
      <vt:lpstr>Απλή περιγραφή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Επίδραση σταθεροποίησης φορτίου</vt:lpstr>
      <vt:lpstr>Βενζυλο απόσπαση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Αλλυλο απόσπαση</vt:lpstr>
      <vt:lpstr>Παρουσίαση του PowerPoint</vt:lpstr>
      <vt:lpstr>Παρουσίαση του PowerPoint</vt:lpstr>
      <vt:lpstr>Απόσπαση «μη ενεργών» δεσμών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retro-Diels-Alder αντίδραση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H μετάθεση McLafferty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H onium αντίδραση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Απώλεια CO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Θερμικές αντιδράσεις</vt:lpstr>
      <vt:lpstr>Retro αντιδράσεις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Αντιδράσεις Ισοτοπικής Επισήμανσης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Αναγωγή</vt:lpstr>
      <vt:lpstr>Παρουσίαση του PowerPoint</vt:lpstr>
      <vt:lpstr>Χημικός Ιονισμός (CI)</vt:lpstr>
      <vt:lpstr>Παρουσίαση του PowerPoint</vt:lpstr>
      <vt:lpstr>Παρουσίαση του PowerPoint</vt:lpstr>
      <vt:lpstr>Απευθείας Χημικός Ιονισμός (DCI)</vt:lpstr>
      <vt:lpstr>Electrospray ιονισμός (EI)</vt:lpstr>
      <vt:lpstr>Παρουσίαση του PowerPoint</vt:lpstr>
      <vt:lpstr>Παρουσίαση του PowerPoint</vt:lpstr>
      <vt:lpstr>Fast Atom Bombartment (FAB)</vt:lpstr>
      <vt:lpstr>Field Distortion (FD)</vt:lpstr>
      <vt:lpstr>Field Ionization (FI):</vt:lpstr>
      <vt:lpstr>Προσδιορισμός μεγάλων μαζών</vt:lpstr>
      <vt:lpstr>Μέθοδοι Ιονισμού</vt:lpstr>
      <vt:lpstr>Παρουσίαση του PowerPoint</vt:lpstr>
      <vt:lpstr>Υποβοήθηση γειτονικής ομάδας</vt:lpstr>
      <vt:lpstr>Παρουσίαση του PowerPoint</vt:lpstr>
      <vt:lpstr>Ορθο επίδραση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Γεωμετρικά Ισομερή</vt:lpstr>
      <vt:lpstr>Διαστερεομερή</vt:lpstr>
      <vt:lpstr>Tandem mass spectrometry</vt:lpstr>
      <vt:lpstr>Παρουσίαση του PowerPoint</vt:lpstr>
      <vt:lpstr>Συνδυασμός GC/MS</vt:lpstr>
      <vt:lpstr>Παρουσίαση του PowerPoint</vt:lpstr>
      <vt:lpstr>Παρουσίαση του PowerPoint</vt:lpstr>
      <vt:lpstr>Χρήσεις:</vt:lpstr>
      <vt:lpstr>Συνδυασμός TLC/MS</vt:lpstr>
      <vt:lpstr>Παρουσίαση του PowerPoint</vt:lpstr>
      <vt:lpstr>Παρουσίαση του PowerPoint</vt:lpstr>
      <vt:lpstr>Laser distortion/ionization mass spectrometry</vt:lpstr>
      <vt:lpstr>Ισοτοπικές σχέσεις Cl</vt:lpstr>
      <vt:lpstr>Ισοτοπικές σχέσεις Br</vt:lpstr>
      <vt:lpstr>Φάσματα μάζας διαλυτών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Φασματομετρία Μάζας</dc:title>
  <dc:creator>ΛΑΖΑΡΟΣ ΧΑΤΖΗΑΡΑΠΟΓΛΟΥ</dc:creator>
  <cp:lastModifiedBy>ΛΑΖΑΡΟΣ ΧΑΤΖΗΑΡΑΠΟΓΛΟΥ</cp:lastModifiedBy>
  <cp:revision>34</cp:revision>
  <dcterms:created xsi:type="dcterms:W3CDTF">2024-01-05T19:58:44Z</dcterms:created>
  <dcterms:modified xsi:type="dcterms:W3CDTF">2024-06-02T12:34:45Z</dcterms:modified>
</cp:coreProperties>
</file>