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280" r:id="rId4"/>
    <p:sldId id="281" r:id="rId5"/>
    <p:sldId id="282" r:id="rId6"/>
    <p:sldId id="283" r:id="rId7"/>
    <p:sldId id="315" r:id="rId8"/>
    <p:sldId id="284" r:id="rId9"/>
    <p:sldId id="285" r:id="rId10"/>
    <p:sldId id="286" r:id="rId11"/>
    <p:sldId id="341" r:id="rId12"/>
    <p:sldId id="287" r:id="rId13"/>
    <p:sldId id="288" r:id="rId14"/>
    <p:sldId id="28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3" r:id="rId25"/>
    <p:sldId id="340" r:id="rId26"/>
    <p:sldId id="342" r:id="rId27"/>
    <p:sldId id="344" r:id="rId28"/>
    <p:sldId id="345" r:id="rId29"/>
    <p:sldId id="346" r:id="rId30"/>
    <p:sldId id="347" r:id="rId31"/>
    <p:sldId id="348" r:id="rId32"/>
    <p:sldId id="349" r:id="rId33"/>
    <p:sldId id="290" r:id="rId34"/>
    <p:sldId id="291" r:id="rId35"/>
    <p:sldId id="292" r:id="rId36"/>
    <p:sldId id="293" r:id="rId37"/>
    <p:sldId id="294" r:id="rId38"/>
    <p:sldId id="350" r:id="rId39"/>
    <p:sldId id="298" r:id="rId40"/>
    <p:sldId id="295" r:id="rId41"/>
    <p:sldId id="296" r:id="rId42"/>
    <p:sldId id="297" r:id="rId43"/>
    <p:sldId id="301" r:id="rId44"/>
    <p:sldId id="299" r:id="rId45"/>
    <p:sldId id="300" r:id="rId46"/>
    <p:sldId id="351" r:id="rId47"/>
    <p:sldId id="302" r:id="rId48"/>
    <p:sldId id="303" r:id="rId49"/>
    <p:sldId id="304" r:id="rId50"/>
    <p:sldId id="308" r:id="rId51"/>
    <p:sldId id="305" r:id="rId52"/>
    <p:sldId id="306" r:id="rId53"/>
    <p:sldId id="307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6422" autoAdjust="0"/>
  </p:normalViewPr>
  <p:slideViewPr>
    <p:cSldViewPr>
      <p:cViewPr varScale="1">
        <p:scale>
          <a:sx n="109" d="100"/>
          <a:sy n="109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0"/>
            <a:ext cx="8305800" cy="704850"/>
          </a:xfrm>
        </p:spPr>
        <p:txBody>
          <a:bodyPr/>
          <a:lstStyle/>
          <a:p>
            <a:pPr algn="l"/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l-GR" dirty="0"/>
              <a:t>Προσδιορισμού Δομών Οργανικών Ενώσεων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F5234-2160-B77B-092E-C0E23D3E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85" y="1447800"/>
            <a:ext cx="6567314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F278F-450A-83FA-A984-BD553F1D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05000"/>
            <a:ext cx="1523518" cy="672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2128F-BB99-4235-C4BD-3BDB88F36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429000"/>
            <a:ext cx="1523518" cy="683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CFEB1-DF08-F8B8-9C21-4F4C2B3C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030638"/>
            <a:ext cx="3702103" cy="3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3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6E3A1-C322-4604-2C69-DEE77BBF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0741C-A010-F738-FBE8-C304D4A6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80915"/>
            <a:ext cx="4267200" cy="53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6C658-7249-7665-EBEF-78A094CC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0"/>
            <a:ext cx="4191000" cy="525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653CC-8A01-4CD4-1FE4-AF86DF28D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84" y="1928552"/>
            <a:ext cx="1407289" cy="1019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9EDC5-F517-1FC6-119B-33311B1CA4C1}"/>
              </a:ext>
            </a:extLst>
          </p:cNvPr>
          <p:cNvSpPr txBox="1"/>
          <p:nvPr/>
        </p:nvSpPr>
        <p:spPr>
          <a:xfrm>
            <a:off x="936537" y="2967335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3077 </a:t>
            </a:r>
            <a:r>
              <a:rPr lang="en-US" dirty="0"/>
              <a:t>cm </a:t>
            </a:r>
            <a:r>
              <a:rPr lang="en-US" baseline="30000" dirty="0"/>
              <a:t>-1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35262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98ADA-995B-19F5-7953-B0B27147B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73" y="2286000"/>
            <a:ext cx="4406602" cy="90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F5B4D-F316-FA5C-4F9D-D394BAD381EB}"/>
              </a:ext>
            </a:extLst>
          </p:cNvPr>
          <p:cNvSpPr txBox="1"/>
          <p:nvPr/>
        </p:nvSpPr>
        <p:spPr>
          <a:xfrm>
            <a:off x="1371600" y="3556966"/>
            <a:ext cx="4904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3600 cm </a:t>
            </a:r>
            <a:r>
              <a:rPr lang="en-US" baseline="30000" dirty="0"/>
              <a:t>-1</a:t>
            </a:r>
            <a:r>
              <a:rPr lang="en-US" dirty="0"/>
              <a:t>, </a:t>
            </a:r>
            <a:r>
              <a:rPr lang="el-GR" dirty="0"/>
              <a:t>αραιό διάλυμα </a:t>
            </a:r>
            <a:r>
              <a:rPr lang="en-US" dirty="0"/>
              <a:t>(CCl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3100 cm </a:t>
            </a:r>
            <a:r>
              <a:rPr lang="en-US" baseline="30000" dirty="0"/>
              <a:t>-1</a:t>
            </a:r>
            <a:r>
              <a:rPr lang="en-US" dirty="0"/>
              <a:t>, </a:t>
            </a:r>
            <a:r>
              <a:rPr lang="el-GR" dirty="0"/>
              <a:t>πυκνό διάλυμα (</a:t>
            </a:r>
            <a:r>
              <a:rPr lang="en-US" dirty="0"/>
              <a:t>CCl</a:t>
            </a:r>
            <a:r>
              <a:rPr lang="en-US" baseline="-25000" dirty="0"/>
              <a:t>4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248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2DF09-2034-4D20-A717-E65E53AE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F6ADE-9302-FD3D-7A15-A9FA1E2A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E0D1C-8D40-0EDB-6AD6-6BC934F1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54729"/>
            <a:ext cx="6629400" cy="54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93FD86F-4B6C-19A7-F4EC-475C7247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0"/>
            <a:ext cx="3429000" cy="20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97694-FB02-2144-1D45-3740B374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7800"/>
            <a:ext cx="91440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D0A82-C784-9478-02F0-BC204B09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E8AC9-2EBD-FE4B-43AB-9CB7332E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1ED88-2EBE-AF3C-8AF9-BEB9BB1EF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4165"/>
            <a:ext cx="6549887" cy="54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4075A40-27DA-D861-DE6A-370AE199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2819400" cy="24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6480D-0CEE-1DD6-45D8-FF9AD6AD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304800"/>
            <a:ext cx="100466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8AE9B-068A-A1B2-6592-DD6073B759A9}"/>
              </a:ext>
            </a:extLst>
          </p:cNvPr>
          <p:cNvSpPr txBox="1"/>
          <p:nvPr/>
        </p:nvSpPr>
        <p:spPr>
          <a:xfrm>
            <a:off x="457200" y="228600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el-GR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90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2790C99-DC2C-8520-7990-B7380C85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2178050" cy="1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058E0-82B3-F773-AE2F-5DEC513A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F8FC6-B2B6-DCA7-1CCB-6EDA093BDA29}"/>
              </a:ext>
            </a:extLst>
          </p:cNvPr>
          <p:cNvSpPr txBox="1"/>
          <p:nvPr/>
        </p:nvSpPr>
        <p:spPr>
          <a:xfrm>
            <a:off x="-228600" y="762000"/>
            <a:ext cx="246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4</a:t>
            </a:r>
            <a:r>
              <a:rPr lang="en-US" sz="4000" dirty="0">
                <a:solidFill>
                  <a:srgbClr val="FF0000"/>
                </a:solidFill>
              </a:rPr>
              <a:t>H</a:t>
            </a:r>
            <a:r>
              <a:rPr lang="en-US" sz="4000" baseline="-25000" dirty="0">
                <a:solidFill>
                  <a:srgbClr val="FF0000"/>
                </a:solidFill>
              </a:rPr>
              <a:t>10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endParaRPr lang="el-GR" sz="4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4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C41DF96-9358-D1F1-AFF5-8CB733FA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1632"/>
            <a:ext cx="662353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14395F8-8C39-A810-A133-EDE63BEC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828800"/>
            <a:ext cx="96012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FBF44-C638-C05D-0CE1-917B9068F243}"/>
              </a:ext>
            </a:extLst>
          </p:cNvPr>
          <p:cNvSpPr txBox="1"/>
          <p:nvPr/>
        </p:nvSpPr>
        <p:spPr>
          <a:xfrm>
            <a:off x="4800600" y="533400"/>
            <a:ext cx="245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3600" baseline="-25000" dirty="0">
                <a:solidFill>
                  <a:schemeClr val="bg1"/>
                </a:solidFill>
              </a:rPr>
              <a:t>9</a:t>
            </a:r>
            <a:r>
              <a:rPr lang="en-US" sz="3600" dirty="0">
                <a:solidFill>
                  <a:schemeClr val="bg1"/>
                </a:solidFill>
              </a:rPr>
              <a:t>H</a:t>
            </a:r>
            <a:r>
              <a:rPr lang="en-US" sz="3600" baseline="-25000" dirty="0">
                <a:solidFill>
                  <a:schemeClr val="bg1"/>
                </a:solidFill>
              </a:rPr>
              <a:t>10</a:t>
            </a:r>
            <a:r>
              <a:rPr lang="en-US" sz="3600" dirty="0">
                <a:solidFill>
                  <a:schemeClr val="bg1"/>
                </a:solidFill>
              </a:rPr>
              <a:t>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endParaRPr lang="el-GR" sz="36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48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EA8F869-6671-1F39-8D98-64A7A970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669BC7-8AA4-C808-E03A-85148B05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Βαθμός </a:t>
            </a:r>
            <a:r>
              <a:rPr lang="el-GR" dirty="0" err="1">
                <a:solidFill>
                  <a:schemeClr val="bg1"/>
                </a:solidFill>
              </a:rPr>
              <a:t>ακορεστότητας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06E81-58BF-379A-4838-76883D4E06FF}"/>
              </a:ext>
            </a:extLst>
          </p:cNvPr>
          <p:cNvSpPr txBox="1"/>
          <p:nvPr/>
        </p:nvSpPr>
        <p:spPr>
          <a:xfrm>
            <a:off x="338521" y="1752600"/>
            <a:ext cx="250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Εύκολος τρόπος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240DDF-C0B0-C4CB-51BB-D354031A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2747468"/>
            <a:ext cx="5537519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9D746-694D-925A-1AEE-BAEFB56306A6}"/>
              </a:ext>
            </a:extLst>
          </p:cNvPr>
          <p:cNvSpPr txBox="1"/>
          <p:nvPr/>
        </p:nvSpPr>
        <p:spPr>
          <a:xfrm>
            <a:off x="228600" y="2214265"/>
            <a:ext cx="663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Ζωγραφίζουμε μια δυνατή δομή, π.χ. </a:t>
            </a: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NO</a:t>
            </a:r>
            <a:r>
              <a:rPr lang="el-GR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C2B8DB-4506-C69E-7F85-732F7F65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58864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96E01-B00F-00CB-070D-7534B5F0B81B}"/>
              </a:ext>
            </a:extLst>
          </p:cNvPr>
          <p:cNvSpPr txBox="1"/>
          <p:nvPr/>
        </p:nvSpPr>
        <p:spPr>
          <a:xfrm>
            <a:off x="328582" y="3864771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π.χ. </a:t>
            </a: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NO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80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C69207-2120-21A7-7373-35418818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2667000" cy="32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91BC1B-FAE2-1A29-8A3C-BD65DF8B8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09148"/>
            <a:ext cx="5658234" cy="2215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B6716-EA7A-BBF2-EFB4-2AA79E60B1B8}"/>
              </a:ext>
            </a:extLst>
          </p:cNvPr>
          <p:cNvSpPr txBox="1"/>
          <p:nvPr/>
        </p:nvSpPr>
        <p:spPr>
          <a:xfrm>
            <a:off x="6172200" y="449356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8</a:t>
            </a:r>
            <a:r>
              <a:rPr lang="en-US" sz="4000" dirty="0">
                <a:solidFill>
                  <a:srgbClr val="FF0000"/>
                </a:solidFill>
              </a:rPr>
              <a:t>H</a:t>
            </a:r>
            <a:r>
              <a:rPr lang="en-US" sz="4000" baseline="-25000" dirty="0">
                <a:solidFill>
                  <a:srgbClr val="FF0000"/>
                </a:solidFill>
              </a:rPr>
              <a:t>12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endParaRPr lang="el-GR" sz="4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91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9B5ECF-D087-D8D2-C79B-2E23BD35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640"/>
            <a:ext cx="9144000" cy="48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2A822-9E6B-F54F-8BEC-3521559D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7713562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BC85A-AD85-16EE-26AC-78484898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715000"/>
            <a:ext cx="3545754" cy="8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6EB09-0A03-D1B4-9CFE-F79C3D67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7772400" cy="45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61B06-F1F6-7A3C-1BFE-CC77BF8B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1449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6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7F2E5-3B9F-77C9-72CC-70BFBA13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65254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1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ECE0F-6C00-A6C9-616D-773B24D4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1277"/>
            <a:ext cx="6934200" cy="49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5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E98F1D6-0458-D679-0A0A-508810F5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81" y="2667000"/>
            <a:ext cx="3117850" cy="25073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55A275-A5C8-4A0F-317A-3A86B43F4BCE}"/>
              </a:ext>
            </a:extLst>
          </p:cNvPr>
          <p:cNvSpPr txBox="1">
            <a:spLocks/>
          </p:cNvSpPr>
          <p:nvPr/>
        </p:nvSpPr>
        <p:spPr>
          <a:xfrm>
            <a:off x="533400" y="304800"/>
            <a:ext cx="2971800" cy="7159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el-GR" kern="0" dirty="0" err="1">
                <a:solidFill>
                  <a:schemeClr val="bg1"/>
                </a:solidFill>
              </a:rPr>
              <a:t>Θυμόλη</a:t>
            </a:r>
            <a:endParaRPr lang="el-GR" kern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AD3E8-4005-0D07-09A9-89FF9F4F5B0E}"/>
              </a:ext>
            </a:extLst>
          </p:cNvPr>
          <p:cNvSpPr txBox="1"/>
          <p:nvPr/>
        </p:nvSpPr>
        <p:spPr>
          <a:xfrm>
            <a:off x="5562086" y="5029200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10</a:t>
            </a:r>
            <a:r>
              <a:rPr lang="en-US" sz="4000" dirty="0">
                <a:solidFill>
                  <a:srgbClr val="FF0000"/>
                </a:solidFill>
              </a:rPr>
              <a:t>H</a:t>
            </a:r>
            <a:r>
              <a:rPr lang="en-US" sz="4000" baseline="-25000" dirty="0">
                <a:solidFill>
                  <a:srgbClr val="FF0000"/>
                </a:solidFill>
              </a:rPr>
              <a:t>14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1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31FE2-414F-E855-7BAF-A1A90067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30463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D5937-5E55-E9DB-82B3-ED2ECC64BB76}"/>
              </a:ext>
            </a:extLst>
          </p:cNvPr>
          <p:cNvSpPr txBox="1"/>
          <p:nvPr/>
        </p:nvSpPr>
        <p:spPr>
          <a:xfrm>
            <a:off x="228600" y="1752600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Εναλλακτικά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F7E0D-C4F2-48F2-351E-FC871263EE19}"/>
              </a:ext>
            </a:extLst>
          </p:cNvPr>
          <p:cNvSpPr txBox="1"/>
          <p:nvPr/>
        </p:nvSpPr>
        <p:spPr>
          <a:xfrm>
            <a:off x="244575" y="2362200"/>
            <a:ext cx="6459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/>
              <a:t>Υπολογίστε το μέγιστο αριθμό 2ν+2 Η ατόμων</a:t>
            </a:r>
          </a:p>
          <a:p>
            <a:pPr algn="l"/>
            <a:r>
              <a:rPr lang="el-GR" dirty="0"/>
              <a:t>Αφαιρέστε τον πραγματικό αριθμό Η ατόμων</a:t>
            </a:r>
          </a:p>
          <a:p>
            <a:pPr algn="l"/>
            <a:r>
              <a:rPr lang="el-GR" dirty="0"/>
              <a:t>Διαιρέστε δια δύο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A4384B-230C-27F6-5FE7-354ED4E9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62529"/>
            <a:ext cx="1219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A50286-85C0-295A-7345-52D941805A5D}"/>
              </a:ext>
            </a:extLst>
          </p:cNvPr>
          <p:cNvSpPr txBox="1"/>
          <p:nvPr/>
        </p:nvSpPr>
        <p:spPr>
          <a:xfrm>
            <a:off x="2819400" y="4769484"/>
            <a:ext cx="5946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Μέγιστος αριθμός Η ατόμων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2 · 7 + 2 =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Αφαίρεση του πραγματικού αριθμού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ατόμων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16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- 12 = 4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Διαίρεση με δύο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 / 2 = 2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B65BC-184C-AA18-7985-31C3730FFF43}"/>
              </a:ext>
            </a:extLst>
          </p:cNvPr>
          <p:cNvSpPr txBox="1"/>
          <p:nvPr/>
        </p:nvSpPr>
        <p:spPr>
          <a:xfrm>
            <a:off x="175198" y="6019800"/>
            <a:ext cx="67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Αποτέλεσμα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b="1" dirty="0">
                <a:solidFill>
                  <a:srgbClr val="0070C0"/>
                </a:solidFill>
              </a:rPr>
              <a:t>Δύο ισοδύναμα διπλών δεσμών</a:t>
            </a:r>
          </a:p>
        </p:txBody>
      </p:sp>
    </p:spTree>
    <p:extLst>
      <p:ext uri="{BB962C8B-B14F-4D97-AF65-F5344CB8AC3E}">
        <p14:creationId xmlns:p14="http://schemas.microsoft.com/office/powerpoint/2010/main" val="2503175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F2FC8E-ECEA-AC84-E4BF-A796EE78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8229600" cy="39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75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E8519-BE82-F04F-1DC9-58289E12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543800" cy="45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DCC77-5702-49A4-2F7C-1F3E7BF3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10779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8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6744C-6834-AC4F-F906-A8C042AB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5" y="-26806"/>
            <a:ext cx="8763000" cy="6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5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FF953-8FA2-B0E6-5B3A-4CBEAFD6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199"/>
            <a:ext cx="7543800" cy="4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4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0DDF3-7497-7C9E-F3B5-ACE381CF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0"/>
            <a:ext cx="6078638" cy="47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B60CDAE-1017-27E6-E4FB-84769F97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1" y="2362200"/>
            <a:ext cx="3733800" cy="2828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05AC07-43A1-041F-42DB-D7D892BE025C}"/>
              </a:ext>
            </a:extLst>
          </p:cNvPr>
          <p:cNvSpPr txBox="1"/>
          <p:nvPr/>
        </p:nvSpPr>
        <p:spPr>
          <a:xfrm>
            <a:off x="6278930" y="5190836"/>
            <a:ext cx="206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baseline="-25000" dirty="0">
                <a:solidFill>
                  <a:srgbClr val="FF0000"/>
                </a:solidFill>
              </a:rPr>
              <a:t>11</a:t>
            </a:r>
            <a:r>
              <a:rPr lang="en-US" sz="4000" dirty="0">
                <a:solidFill>
                  <a:srgbClr val="FF0000"/>
                </a:solidFill>
              </a:rPr>
              <a:t>H</a:t>
            </a:r>
            <a:r>
              <a:rPr lang="en-US" sz="4000" baseline="-25000" dirty="0">
                <a:solidFill>
                  <a:srgbClr val="FF0000"/>
                </a:solidFill>
              </a:rPr>
              <a:t>16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91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7F3E-868F-29EE-B8AA-139E0F6B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715962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cis</a:t>
            </a:r>
            <a:r>
              <a:rPr lang="en-US" dirty="0">
                <a:solidFill>
                  <a:schemeClr val="bg1"/>
                </a:solidFill>
              </a:rPr>
              <a:t>-Jasmone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5341F-FF17-1B39-6728-B3CDC297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304002"/>
            <a:ext cx="8238205" cy="41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1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7C65F-6FB0-5158-94F5-FD5B3EB0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86080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2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5005B-E8DB-904C-DDC6-96F6CD6D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39" y="1905000"/>
            <a:ext cx="80715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EB90CF3-3B95-A923-FCE4-9F9F6F89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8" y="3276600"/>
            <a:ext cx="721446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1E095-A9C1-3FBD-8001-EBDA7733352D}"/>
              </a:ext>
            </a:extLst>
          </p:cNvPr>
          <p:cNvSpPr txBox="1"/>
          <p:nvPr/>
        </p:nvSpPr>
        <p:spPr>
          <a:xfrm>
            <a:off x="244705" y="1905000"/>
            <a:ext cx="797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l-GR" dirty="0" err="1"/>
              <a:t>ντίθετα</a:t>
            </a:r>
            <a:r>
              <a:rPr lang="el-GR" dirty="0"/>
              <a:t> με το οξυγόνο, τα αλογόνα λαμβάνονται υπόψη.</a:t>
            </a:r>
          </a:p>
          <a:p>
            <a:pPr algn="l"/>
            <a:r>
              <a:rPr lang="el-GR" dirty="0">
                <a:solidFill>
                  <a:srgbClr val="0070C0"/>
                </a:solidFill>
              </a:rPr>
              <a:t>Απλά προστίθεται ο αριθμός αλογόνων στον πραγματικό</a:t>
            </a:r>
          </a:p>
          <a:p>
            <a:pPr algn="l"/>
            <a:r>
              <a:rPr lang="el-GR" dirty="0">
                <a:solidFill>
                  <a:srgbClr val="0070C0"/>
                </a:solidFill>
              </a:rPr>
              <a:t>αριθμό Η ατόμων. </a:t>
            </a:r>
          </a:p>
        </p:txBody>
      </p:sp>
    </p:spTree>
    <p:extLst>
      <p:ext uri="{BB962C8B-B14F-4D97-AF65-F5344CB8AC3E}">
        <p14:creationId xmlns:p14="http://schemas.microsoft.com/office/powerpoint/2010/main" val="3507341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EC57D-34D8-1B62-B658-2DBB62C3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1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3F3AA-0300-7495-D443-BEBD7484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671395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5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7DEDC-07E9-344D-82EE-7B630F1B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88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5365B-59BC-64F0-6766-78AC6BD9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239000" cy="68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3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DF5-9227-6C75-A74A-946AC98E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Εξίσωση </a:t>
            </a:r>
            <a:r>
              <a:rPr lang="en-US" dirty="0">
                <a:solidFill>
                  <a:schemeClr val="bg1"/>
                </a:solidFill>
              </a:rPr>
              <a:t>Karplus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DA8C5-EC01-F677-4C5D-EE50F686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8774"/>
            <a:ext cx="1388962" cy="13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65435-AFDD-B16B-0FA4-FE9A25633899}"/>
              </a:ext>
            </a:extLst>
          </p:cNvPr>
          <p:cNvSpPr txBox="1"/>
          <p:nvPr/>
        </p:nvSpPr>
        <p:spPr>
          <a:xfrm>
            <a:off x="1676400" y="2590800"/>
            <a:ext cx="250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Δίεδρος γωνία μεταξύ </a:t>
            </a:r>
          </a:p>
          <a:p>
            <a:r>
              <a:rPr lang="el-GR" sz="1600" dirty="0"/>
              <a:t>των δύο </a:t>
            </a:r>
            <a:r>
              <a:rPr lang="en-US" sz="1600" dirty="0"/>
              <a:t>C-C-H </a:t>
            </a:r>
            <a:r>
              <a:rPr lang="el-GR" sz="1600" dirty="0"/>
              <a:t>επιπέδων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F6526-B334-46B9-003C-D75D37D7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98991"/>
            <a:ext cx="4285104" cy="2244609"/>
          </a:xfrm>
          <a:prstGeom prst="rect">
            <a:avLst/>
          </a:prstGeom>
        </p:spPr>
      </p:pic>
      <p:pic>
        <p:nvPicPr>
          <p:cNvPr id="8" name="Picture 4" descr="undefined">
            <a:extLst>
              <a:ext uri="{FF2B5EF4-FFF2-40B4-BE49-F238E27FC236}">
                <a16:creationId xmlns:a16="http://schemas.microsoft.com/office/drawing/2014/main" id="{8997709D-DC34-679D-1EF2-0C15023B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3466"/>
            <a:ext cx="4498323" cy="37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4929D-0362-D991-D952-8928CA0E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352" y="1513137"/>
            <a:ext cx="3950216" cy="4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9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67938-8C91-91DF-1BB3-F5A48499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096000" cy="40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7194A-B1D1-ED11-DFD2-A5F92710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2479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3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044F2-B357-D9B2-C41A-A5EB933A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3526420" cy="33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7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4D18E-964C-F3B2-B358-F4826DBB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" y="0"/>
            <a:ext cx="9114237" cy="68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1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8043-FCE3-66F4-24CC-59B24A77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15200" cy="54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CD2AF-4124-4DE9-D4EC-C063844D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4326"/>
            <a:ext cx="71247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766CF-0193-5E9F-4ABC-0A49081342AA}"/>
              </a:ext>
            </a:extLst>
          </p:cNvPr>
          <p:cNvSpPr txBox="1"/>
          <p:nvPr/>
        </p:nvSpPr>
        <p:spPr>
          <a:xfrm>
            <a:off x="381000" y="1752600"/>
            <a:ext cx="613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/>
              <a:t>Όταν στο μοριακό τύπο υπάρχουν Ν άτομα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9588-49CE-6863-E07D-D804056670CD}"/>
              </a:ext>
            </a:extLst>
          </p:cNvPr>
          <p:cNvSpPr txBox="1"/>
          <p:nvPr/>
        </p:nvSpPr>
        <p:spPr>
          <a:xfrm>
            <a:off x="152400" y="4722977"/>
            <a:ext cx="815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dirty="0"/>
              <a:t>Υπολογίστε το μέγιστο αριθμό 2ν+2 Η ατόμων</a:t>
            </a:r>
          </a:p>
          <a:p>
            <a:pPr algn="l"/>
            <a:r>
              <a:rPr lang="el-GR" dirty="0"/>
              <a:t>Αφαιρέστε τον πραγματικό αριθμό Η ατόμων</a:t>
            </a:r>
            <a:endParaRPr lang="en-US" dirty="0"/>
          </a:p>
          <a:p>
            <a:pPr algn="l"/>
            <a:r>
              <a:rPr lang="el-GR" dirty="0"/>
              <a:t>Προσθέσετε τον αριθμό Ν ατόμων</a:t>
            </a:r>
          </a:p>
          <a:p>
            <a:pPr algn="l"/>
            <a:r>
              <a:rPr lang="el-GR" dirty="0"/>
              <a:t>Διαιρέστε δια δύο </a:t>
            </a:r>
          </a:p>
        </p:txBody>
      </p:sp>
    </p:spTree>
    <p:extLst>
      <p:ext uri="{BB962C8B-B14F-4D97-AF65-F5344CB8AC3E}">
        <p14:creationId xmlns:p14="http://schemas.microsoft.com/office/powerpoint/2010/main" val="2038494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6F9D9-D7BC-B832-6F92-DEAE5BA2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69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F4023-41CE-6EE3-8EE0-CDBC20EA3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848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6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28994-68EA-72F3-8B73-CC1148DE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5486400" cy="2623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03E0D-43C4-0AAF-14DA-2C4635ED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953000"/>
            <a:ext cx="5208043" cy="9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A23B5-D02F-0F98-5D32-811A53F0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1993609" cy="599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0133D-C62E-4586-04D5-D9CA46DF5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06141"/>
            <a:ext cx="5137480" cy="7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74CF-3943-9609-4296-EB7537CD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Ποσοτικός Προσδιορισμός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με χρήση </a:t>
            </a:r>
            <a:r>
              <a:rPr lang="en-US" dirty="0">
                <a:solidFill>
                  <a:schemeClr val="bg1"/>
                </a:solidFill>
              </a:rPr>
              <a:t>IR </a:t>
            </a:r>
            <a:r>
              <a:rPr lang="el-GR" dirty="0">
                <a:solidFill>
                  <a:schemeClr val="bg1"/>
                </a:solidFill>
              </a:rPr>
              <a:t>φασματοσκοπίας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E60F1-F626-F0BF-31B5-E4632683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4665562" cy="3718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D3746-E0A8-24F0-0FF0-E1F58ABD810A}"/>
              </a:ext>
            </a:extLst>
          </p:cNvPr>
          <p:cNvSpPr txBox="1"/>
          <p:nvPr/>
        </p:nvSpPr>
        <p:spPr>
          <a:xfrm>
            <a:off x="0" y="1600200"/>
            <a:ext cx="892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>
                <a:solidFill>
                  <a:srgbClr val="FFC000"/>
                </a:solidFill>
              </a:rPr>
              <a:t>Καμπύλη αναφοράς για τον προσδιορισμό ασπιρίνης σε διάλυμα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50847-A481-88CD-C43E-51F5B015F21E}"/>
              </a:ext>
            </a:extLst>
          </p:cNvPr>
          <p:cNvSpPr txBox="1"/>
          <p:nvPr/>
        </p:nvSpPr>
        <p:spPr>
          <a:xfrm>
            <a:off x="5791200" y="248667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1764 </a:t>
            </a:r>
            <a:r>
              <a:rPr lang="en-US" dirty="0"/>
              <a:t>cm </a:t>
            </a:r>
            <a:r>
              <a:rPr lang="en-US" baseline="30000" dirty="0"/>
              <a:t>-1</a:t>
            </a:r>
            <a:endParaRPr lang="el-GR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1F786-4A7E-7A94-3F9E-14817479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45" y="3172470"/>
            <a:ext cx="4177955" cy="26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7F5F-509B-D151-A7F6-091A34BD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924800" cy="71596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Ανάλυση πολλών συστατικών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B7E69-AD9A-F2DE-A8B4-D2B48A4B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44" y="1689652"/>
            <a:ext cx="5562600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7753-3085-0A57-4362-1C691D297A70}"/>
              </a:ext>
            </a:extLst>
          </p:cNvPr>
          <p:cNvSpPr txBox="1"/>
          <p:nvPr/>
        </p:nvSpPr>
        <p:spPr>
          <a:xfrm>
            <a:off x="3464044" y="3733800"/>
            <a:ext cx="10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</a:t>
            </a:r>
            <a:r>
              <a:rPr lang="el-GR" sz="1600" dirty="0">
                <a:solidFill>
                  <a:srgbClr val="FF0000"/>
                </a:solidFill>
              </a:rPr>
              <a:t>-</a:t>
            </a:r>
            <a:r>
              <a:rPr lang="el-GR" sz="1600" dirty="0" err="1">
                <a:solidFill>
                  <a:srgbClr val="FF0000"/>
                </a:solidFill>
              </a:rPr>
              <a:t>ξυλόλιο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4C5DE-50CF-C048-E494-861CC17998D8}"/>
              </a:ext>
            </a:extLst>
          </p:cNvPr>
          <p:cNvSpPr txBox="1"/>
          <p:nvPr/>
        </p:nvSpPr>
        <p:spPr>
          <a:xfrm>
            <a:off x="2549644" y="5960477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μ-</a:t>
            </a:r>
            <a:r>
              <a:rPr lang="el-GR" sz="1600" dirty="0" err="1">
                <a:solidFill>
                  <a:srgbClr val="FF0000"/>
                </a:solidFill>
              </a:rPr>
              <a:t>ξυλόλιο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2D1D6-29CC-27BF-CF2F-400D608EB78F}"/>
              </a:ext>
            </a:extLst>
          </p:cNvPr>
          <p:cNvSpPr txBox="1"/>
          <p:nvPr/>
        </p:nvSpPr>
        <p:spPr>
          <a:xfrm>
            <a:off x="2209800" y="3317234"/>
            <a:ext cx="15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π-</a:t>
            </a:r>
            <a:r>
              <a:rPr lang="el-GR" sz="1600" dirty="0" err="1">
                <a:solidFill>
                  <a:srgbClr val="FF0000"/>
                </a:solidFill>
              </a:rPr>
              <a:t>ξυλόλιο</a:t>
            </a:r>
            <a:endParaRPr lang="el-G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9147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559</TotalTime>
  <Words>213</Words>
  <Application>Microsoft Macintosh PowerPoint</Application>
  <PresentationFormat>Προβολή στην οθόνη (4:3)</PresentationFormat>
  <Paragraphs>44</Paragraphs>
  <Slides>62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6" baseType="lpstr">
      <vt:lpstr>Arial</vt:lpstr>
      <vt:lpstr>Microsoft Sans Serif</vt:lpstr>
      <vt:lpstr>Times New Roman</vt:lpstr>
      <vt:lpstr>molecular</vt:lpstr>
      <vt:lpstr>Παραδείγματα Προσδιορισμού Δομών Οργανικών Ενώσεων</vt:lpstr>
      <vt:lpstr>Παρουσίαση του PowerPoint</vt:lpstr>
      <vt:lpstr>Βαθμός ακορεστότητας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Ποσοτικός Προσδιορισμός με χρήση IR φασματοσκοπίας</vt:lpstr>
      <vt:lpstr>Ανάλυση πολλών συστατικών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cis-Jasmone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Εξίσωση Karplus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Παραδείγματα</dc:title>
  <dc:creator>ΛΑΖΑΡΟΣ ΧΑΤΖΗΑΡΑΠΟΓΛΟΥ</dc:creator>
  <cp:lastModifiedBy>ΛΑΖΑΡΟΣ ΧΑΤΖΗΑΡΑΠΟΓΛΟΥ</cp:lastModifiedBy>
  <cp:revision>16</cp:revision>
  <dcterms:created xsi:type="dcterms:W3CDTF">2023-06-04T09:23:58Z</dcterms:created>
  <dcterms:modified xsi:type="dcterms:W3CDTF">2023-06-10T14:01:38Z</dcterms:modified>
</cp:coreProperties>
</file>