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02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6" r:id="rId12"/>
    <p:sldId id="297" r:id="rId13"/>
    <p:sldId id="293" r:id="rId14"/>
    <p:sldId id="294" r:id="rId15"/>
    <p:sldId id="295" r:id="rId16"/>
    <p:sldId id="298" r:id="rId17"/>
    <p:sldId id="299" r:id="rId18"/>
    <p:sldId id="281" r:id="rId19"/>
    <p:sldId id="300" r:id="rId20"/>
    <p:sldId id="30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D4D4D"/>
    <a:srgbClr val="B92D14"/>
    <a:srgbClr val="35759D"/>
    <a:srgbClr val="35B19D"/>
    <a:srgbClr val="000000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22" autoAdjust="0"/>
  </p:normalViewPr>
  <p:slideViewPr>
    <p:cSldViewPr>
      <p:cViewPr varScale="1">
        <p:scale>
          <a:sx n="108" d="100"/>
          <a:sy n="108" d="100"/>
        </p:scale>
        <p:origin x="17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Ισοκομένιο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5B5191-92F7-43E6-89FA-50123CB6399D}"/>
              </a:ext>
            </a:extLst>
          </p:cNvPr>
          <p:cNvSpPr txBox="1"/>
          <p:nvPr/>
        </p:nvSpPr>
        <p:spPr>
          <a:xfrm>
            <a:off x="899592" y="260648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Formal Total Synthesis of (±)-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Dauben</a:t>
            </a:r>
            <a:r>
              <a:rPr lang="en-US" dirty="0">
                <a:solidFill>
                  <a:schemeClr val="bg1"/>
                </a:solidFill>
              </a:rPr>
              <a:t>, W.G. et.al </a:t>
            </a:r>
            <a:r>
              <a:rPr lang="en-US" i="1" dirty="0">
                <a:solidFill>
                  <a:schemeClr val="bg1"/>
                </a:solidFill>
              </a:rPr>
              <a:t>J. Org. Chem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1981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46</a:t>
            </a:r>
            <a:r>
              <a:rPr lang="en-US" dirty="0">
                <a:solidFill>
                  <a:schemeClr val="bg1"/>
                </a:solidFill>
              </a:rPr>
              <a:t>, 1103.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B849186-59E0-4EE0-977A-BE914CD9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753"/>
            <a:ext cx="4320405" cy="494356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D9AA3AA-DBFE-444C-8E53-DF8EA915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148" y="2395571"/>
            <a:ext cx="2910625" cy="83009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19F3E09-B12D-4199-AB66-C3BC0B57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32" y="5661248"/>
            <a:ext cx="2615168" cy="108012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E70F50B-CCF3-451B-AE58-3CF0B79A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6" y="5696309"/>
            <a:ext cx="1700011" cy="88846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7656D68-7E9E-4E3C-AC35-CF3098804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883" y="5113912"/>
            <a:ext cx="3090930" cy="5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9AAE0C-AD64-9942-8871-7BAE7D6C7EFB}"/>
              </a:ext>
            </a:extLst>
          </p:cNvPr>
          <p:cNvSpPr txBox="1"/>
          <p:nvPr/>
        </p:nvSpPr>
        <p:spPr>
          <a:xfrm>
            <a:off x="199073" y="188640"/>
            <a:ext cx="757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Synthetic studies on arene-olefin cycloadditions. II. Total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Synthesis of (+)-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isocomene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Wender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P.A.; Dreyer, G.B. </a:t>
            </a:r>
          </a:p>
          <a:p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</a:rPr>
              <a:t>Tetrahedron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1981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</a:rPr>
              <a:t>37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4445. 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24EF7-61E1-1542-A077-3EEB748B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76872"/>
            <a:ext cx="5328592" cy="31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9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0939E-4D3C-8C48-AEED-37611E8F4421}"/>
              </a:ext>
            </a:extLst>
          </p:cNvPr>
          <p:cNvSpPr txBox="1"/>
          <p:nvPr/>
        </p:nvSpPr>
        <p:spPr>
          <a:xfrm>
            <a:off x="71186" y="116632"/>
            <a:ext cx="8981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total synthesis of (±)-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r>
              <a:rPr lang="en-US" dirty="0">
                <a:solidFill>
                  <a:srgbClr val="FF0000"/>
                </a:solidFill>
              </a:rPr>
              <a:t> and (±)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r>
              <a:rPr lang="en-US" dirty="0">
                <a:solidFill>
                  <a:srgbClr val="FF0000"/>
                </a:solidFill>
              </a:rPr>
              <a:t> by an</a:t>
            </a:r>
          </a:p>
          <a:p>
            <a:r>
              <a:rPr lang="en-US" dirty="0">
                <a:solidFill>
                  <a:srgbClr val="FF0000"/>
                </a:solidFill>
              </a:rPr>
              <a:t>intramolecular </a:t>
            </a:r>
            <a:r>
              <a:rPr lang="en-US" dirty="0" err="1">
                <a:solidFill>
                  <a:srgbClr val="FF0000"/>
                </a:solidFill>
              </a:rPr>
              <a:t>ene</a:t>
            </a:r>
            <a:r>
              <a:rPr lang="en-US" dirty="0">
                <a:solidFill>
                  <a:srgbClr val="FF0000"/>
                </a:solidFill>
              </a:rPr>
              <a:t> reaction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Oppolzer</a:t>
            </a:r>
            <a:r>
              <a:rPr lang="en-US" dirty="0">
                <a:solidFill>
                  <a:schemeClr val="bg1"/>
                </a:solidFill>
              </a:rPr>
              <a:t>, W.; </a:t>
            </a:r>
            <a:r>
              <a:rPr lang="en-US" dirty="0" err="1">
                <a:solidFill>
                  <a:schemeClr val="bg1"/>
                </a:solidFill>
              </a:rPr>
              <a:t>Battig</a:t>
            </a:r>
            <a:r>
              <a:rPr lang="en-US" dirty="0">
                <a:solidFill>
                  <a:schemeClr val="bg1"/>
                </a:solidFill>
              </a:rPr>
              <a:t>, K.; </a:t>
            </a:r>
            <a:r>
              <a:rPr lang="en-US" dirty="0" err="1">
                <a:solidFill>
                  <a:schemeClr val="bg1"/>
                </a:solidFill>
              </a:rPr>
              <a:t>Hudlicky</a:t>
            </a:r>
            <a:r>
              <a:rPr lang="en-US" dirty="0">
                <a:solidFill>
                  <a:schemeClr val="bg1"/>
                </a:solidFill>
              </a:rPr>
              <a:t>, T.</a:t>
            </a:r>
          </a:p>
          <a:p>
            <a:r>
              <a:rPr lang="en-US" i="1" dirty="0">
                <a:solidFill>
                  <a:schemeClr val="bg1"/>
                </a:solidFill>
              </a:rPr>
              <a:t>Tetrahedron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1981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37</a:t>
            </a:r>
            <a:r>
              <a:rPr lang="en-US" dirty="0">
                <a:solidFill>
                  <a:schemeClr val="bg1"/>
                </a:solidFill>
              </a:rPr>
              <a:t>, 4359.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AE3876-E02A-614C-B65D-CB76541E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18" y="1852086"/>
            <a:ext cx="3658964" cy="48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898187-7B73-46AD-BFAD-41A0B196F0DF}"/>
              </a:ext>
            </a:extLst>
          </p:cNvPr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Synthesis of Sesquiterpenes via Intramolecular Ketene Cycloadditions: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Isocomene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a-cis- and -trans-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Bergamotenes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an Approach to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Seychellene</a:t>
            </a:r>
            <a:endParaRPr lang="en-US" sz="1800" b="0" i="0" u="none" strike="noStrike" baseline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Snider, B.B. et.</a:t>
            </a:r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 J. Org. Chem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1988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4508</a:t>
            </a:r>
            <a:endParaRPr lang="el-GR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10409C-D152-4363-B938-4A7D7826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76872"/>
            <a:ext cx="4797631" cy="309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7B59E-BD6B-4A70-884F-4220FCF028F2}"/>
              </a:ext>
            </a:extLst>
          </p:cNvPr>
          <p:cNvSpPr txBox="1"/>
          <p:nvPr/>
        </p:nvSpPr>
        <p:spPr>
          <a:xfrm>
            <a:off x="3787917" y="1795365"/>
            <a:ext cx="132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Wenkert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44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72B420-F8A5-4132-AF2A-CBBA664F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6" y="1700808"/>
            <a:ext cx="84544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63CA9-FE4C-460A-A76A-1B176D8F1FF1}"/>
              </a:ext>
            </a:extLst>
          </p:cNvPr>
          <p:cNvSpPr txBox="1"/>
          <p:nvPr/>
        </p:nvSpPr>
        <p:spPr>
          <a:xfrm>
            <a:off x="251520" y="260648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Total 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Synthesis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of (±)-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Isocomene,a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 Naturally Occurring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Triquinane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, Paquette. L.A. et.al </a:t>
            </a:r>
            <a:r>
              <a:rPr lang="en-US" sz="2400" b="0" i="1" u="none" strike="noStrike" baseline="0" dirty="0">
                <a:solidFill>
                  <a:schemeClr val="bg1"/>
                </a:solidFill>
                <a:latin typeface="ArialMT"/>
              </a:rPr>
              <a:t>J. Am. Chem. Soc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. 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MT"/>
              </a:rPr>
              <a:t>1981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, </a:t>
            </a:r>
            <a:r>
              <a:rPr lang="en-US" sz="2400" b="0" i="1" u="none" strike="noStrike" baseline="0" dirty="0">
                <a:solidFill>
                  <a:schemeClr val="bg1"/>
                </a:solidFill>
                <a:latin typeface="ArialMT"/>
              </a:rPr>
              <a:t>103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, 1835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59F2E6-4625-40FB-9A9B-6F35D3E0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6465194" cy="35214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CF01558-96B2-4DB2-BA9B-1EDAA55E8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424791"/>
            <a:ext cx="5640946" cy="14332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490997C-FA6A-4299-BF31-97363B4B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48" y="5438244"/>
            <a:ext cx="1588668" cy="14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3D95C-07BB-4047-8181-7350D8B34004}"/>
              </a:ext>
            </a:extLst>
          </p:cNvPr>
          <p:cNvSpPr txBox="1"/>
          <p:nvPr/>
        </p:nvSpPr>
        <p:spPr>
          <a:xfrm>
            <a:off x="399335" y="0"/>
            <a:ext cx="8195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Organosilicon-mediated total synthesis of the </a:t>
            </a:r>
            <a:r>
              <a:rPr lang="en-US" dirty="0" err="1">
                <a:solidFill>
                  <a:srgbClr val="FF0000"/>
                </a:solidFill>
              </a:rPr>
              <a:t>triquinane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Sesquiterpenes (±)-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r>
              <a:rPr lang="en-US" dirty="0">
                <a:solidFill>
                  <a:srgbClr val="FF0000"/>
                </a:solidFill>
              </a:rPr>
              <a:t> and (±)-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Schmidt, A.W.; </a:t>
            </a:r>
            <a:r>
              <a:rPr lang="en-US" dirty="0" err="1">
                <a:solidFill>
                  <a:schemeClr val="bg1"/>
                </a:solidFill>
              </a:rPr>
              <a:t>Olpp</a:t>
            </a:r>
            <a:r>
              <a:rPr lang="en-US" dirty="0">
                <a:solidFill>
                  <a:schemeClr val="bg1"/>
                </a:solidFill>
              </a:rPr>
              <a:t>, T.; Baum, E.; </a:t>
            </a:r>
            <a:r>
              <a:rPr lang="en-US" dirty="0" err="1">
                <a:solidFill>
                  <a:schemeClr val="bg1"/>
                </a:solidFill>
              </a:rPr>
              <a:t>Stiffel</a:t>
            </a:r>
            <a:r>
              <a:rPr lang="en-US" dirty="0">
                <a:solidFill>
                  <a:schemeClr val="bg1"/>
                </a:solidFill>
              </a:rPr>
              <a:t>, T.; </a:t>
            </a:r>
            <a:r>
              <a:rPr lang="en-US" dirty="0" err="1">
                <a:solidFill>
                  <a:schemeClr val="bg1"/>
                </a:solidFill>
              </a:rPr>
              <a:t>Knolker</a:t>
            </a:r>
            <a:r>
              <a:rPr lang="en-US" dirty="0">
                <a:solidFill>
                  <a:schemeClr val="bg1"/>
                </a:solidFill>
              </a:rPr>
              <a:t>, H.-J. </a:t>
            </a:r>
          </a:p>
          <a:p>
            <a:r>
              <a:rPr lang="en-US" i="1" dirty="0">
                <a:solidFill>
                  <a:schemeClr val="bg1"/>
                </a:solidFill>
              </a:rPr>
              <a:t>Org. </a:t>
            </a:r>
            <a:r>
              <a:rPr lang="en-US" i="1" dirty="0" err="1">
                <a:solidFill>
                  <a:schemeClr val="bg1"/>
                </a:solidFill>
              </a:rPr>
              <a:t>Biomol</a:t>
            </a:r>
            <a:r>
              <a:rPr lang="en-US" i="1" dirty="0">
                <a:solidFill>
                  <a:schemeClr val="bg1"/>
                </a:solidFill>
              </a:rPr>
              <a:t>. Chem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2010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, 4562.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F5F950-AAE0-C34A-93D8-216100E6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16832"/>
            <a:ext cx="4870276" cy="18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FA25F7F-8361-7141-A15F-E9AD6775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76" y="1916833"/>
            <a:ext cx="5056536" cy="138108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EEFD45-84E7-1C46-A4FA-DE0EB744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940418"/>
            <a:ext cx="2054044" cy="122905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9215CE-AF4F-1C4B-BA6E-A58C7475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429000"/>
            <a:ext cx="2232248" cy="164079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3D8F7A-6947-1A49-AA87-6836ABBD0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756" y="3433500"/>
            <a:ext cx="4536504" cy="31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2584EB-E5B9-4808-8E42-F05B5B2B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64904"/>
            <a:ext cx="2609220" cy="2530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513C4-CB39-BD4A-A4F3-22AB6694E316}"/>
              </a:ext>
            </a:extLst>
          </p:cNvPr>
          <p:cNvSpPr txBox="1"/>
          <p:nvPr/>
        </p:nvSpPr>
        <p:spPr>
          <a:xfrm>
            <a:off x="395536" y="404664"/>
            <a:ext cx="653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mbria" panose="02040503050406030204" pitchFamily="18" charset="0"/>
              </a:rPr>
              <a:t>Ολική σύνθεση </a:t>
            </a:r>
            <a:r>
              <a:rPr lang="el-GR" dirty="0" err="1">
                <a:solidFill>
                  <a:schemeClr val="bg1"/>
                </a:solidFill>
                <a:latin typeface="Cambria" panose="02040503050406030204" pitchFamily="18" charset="0"/>
              </a:rPr>
              <a:t>ισοκομενίου</a:t>
            </a:r>
            <a:r>
              <a:rPr lang="el-GR" dirty="0">
                <a:solidFill>
                  <a:schemeClr val="bg1"/>
                </a:solidFill>
                <a:latin typeface="Cambria" panose="02040503050406030204" pitchFamily="18" charset="0"/>
              </a:rPr>
              <a:t> κατά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Pirrung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M. C. </a:t>
            </a:r>
            <a:r>
              <a:rPr lang="el-GR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98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7823200" cy="311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33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2+2 </a:t>
            </a:r>
            <a:r>
              <a:rPr lang="el-GR" dirty="0">
                <a:solidFill>
                  <a:schemeClr val="bg1"/>
                </a:solidFill>
              </a:rPr>
              <a:t>Φωτοκυκλοποίηση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6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coma pluriflora (Jimmyweed)">
            <a:extLst>
              <a:ext uri="{FF2B5EF4-FFF2-40B4-BE49-F238E27FC236}">
                <a16:creationId xmlns:a16="http://schemas.microsoft.com/office/drawing/2014/main" id="{4BC95D6E-58BA-4CEB-8E28-7C772A5B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6" y="2132856"/>
            <a:ext cx="33265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AD66E-E007-44C0-B1BE-E539D54A0968}"/>
              </a:ext>
            </a:extLst>
          </p:cNvPr>
          <p:cNvSpPr txBox="1"/>
          <p:nvPr/>
        </p:nvSpPr>
        <p:spPr>
          <a:xfrm>
            <a:off x="5421866" y="4509120"/>
            <a:ext cx="3465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solidFill>
                  <a:srgbClr val="4D5156"/>
                </a:solidFill>
                <a:latin typeface="arial" panose="020B0604020202020204" pitchFamily="34" charset="0"/>
              </a:rPr>
              <a:t>Το </a:t>
            </a:r>
            <a:r>
              <a:rPr lang="el-GR" sz="1600" i="1" dirty="0">
                <a:solidFill>
                  <a:srgbClr val="4D5156"/>
                </a:solidFill>
                <a:latin typeface="arial" panose="020B0604020202020204" pitchFamily="34" charset="0"/>
              </a:rPr>
              <a:t>ν</a:t>
            </a:r>
            <a:r>
              <a:rPr lang="el-GR" sz="1600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ότιο </a:t>
            </a:r>
            <a:r>
              <a:rPr lang="el-GR" sz="1600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χρυσόφυλλο</a:t>
            </a:r>
            <a:r>
              <a:rPr lang="el-GR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είναι ένα είδος πολυετούς </a:t>
            </a:r>
            <a:r>
              <a:rPr lang="el-GR" sz="16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ανθίζοντ</a:t>
            </a:r>
            <a:r>
              <a:rPr lang="en-US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l-GR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ς βοτάνου της οικογένειας των ηλίανθων. Αναπτύσσεται στο βόρειο Μεξικό και στις νοτιοδυτικές και νότιες-κεντρικές Ηνωμένες Πολιτείες.</a:t>
            </a:r>
            <a:endParaRPr lang="el-G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41AB2-7096-44D6-8B72-07D3566094FA}"/>
              </a:ext>
            </a:extLst>
          </p:cNvPr>
          <p:cNvSpPr txBox="1"/>
          <p:nvPr/>
        </p:nvSpPr>
        <p:spPr>
          <a:xfrm>
            <a:off x="643205" y="4425026"/>
            <a:ext cx="391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Απομονώθηκε από </a:t>
            </a:r>
            <a:r>
              <a:rPr lang="en-US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Zalkow</a:t>
            </a:r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το 1977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1800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C3A7E6-B586-44C5-AAE0-537D5E2A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37" y="1988338"/>
            <a:ext cx="1991251" cy="2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B97E8-1DE4-4BE1-8A81-DE723B6A3950}"/>
              </a:ext>
            </a:extLst>
          </p:cNvPr>
          <p:cNvSpPr txBox="1"/>
          <p:nvPr/>
        </p:nvSpPr>
        <p:spPr>
          <a:xfrm>
            <a:off x="20283" y="5494005"/>
            <a:ext cx="532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3a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,5a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,8a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)-1,3a,4,5a-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Τετραμεθυλο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-1,2,3,3a,5a,6,7,8-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οκταυδροκυκλοπεντα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o[</a:t>
            </a:r>
            <a:r>
              <a:rPr lang="pt-BR" sz="16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πενταλένιο</a:t>
            </a:r>
            <a:endParaRPr lang="el-G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9500D-F314-D240-8310-C8B6DF1BB6EA}"/>
              </a:ext>
            </a:extLst>
          </p:cNvPr>
          <p:cNvSpPr txBox="1"/>
          <p:nvPr/>
        </p:nvSpPr>
        <p:spPr>
          <a:xfrm>
            <a:off x="307722" y="404664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Απομόνωση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el-G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7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5397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B6778C-BC47-4CBC-9180-4B5F3DAF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02050"/>
            <a:ext cx="7344816" cy="4928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A8528-9A7A-401C-88F1-4E77FBD4ED24}"/>
              </a:ext>
            </a:extLst>
          </p:cNvPr>
          <p:cNvSpPr txBox="1"/>
          <p:nvPr/>
        </p:nvSpPr>
        <p:spPr>
          <a:xfrm>
            <a:off x="395536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Ρετροσυνθετική</a:t>
            </a:r>
            <a:r>
              <a:rPr lang="el-GR" sz="3200" dirty="0">
                <a:solidFill>
                  <a:schemeClr val="bg1"/>
                </a:solidFill>
                <a:latin typeface="Cambria" panose="02040503050406030204" pitchFamily="18" charset="0"/>
              </a:rPr>
              <a:t> ανάλυση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el-GR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789A55-9181-4DB7-AB91-425991E5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9545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CFD741-8715-4E1E-9034-5178414C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768752" cy="47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C2DBB-8D9A-5746-BD91-E2A944DE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Τερπ</a:t>
            </a:r>
            <a:r>
              <a:rPr lang="en-US" dirty="0" err="1">
                <a:solidFill>
                  <a:schemeClr val="bg1"/>
                </a:solidFill>
              </a:rPr>
              <a:t>έ</a:t>
            </a:r>
            <a:r>
              <a:rPr lang="el-GR" dirty="0">
                <a:solidFill>
                  <a:schemeClr val="bg1"/>
                </a:solidFill>
              </a:rPr>
              <a:t>νια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76CE1-0022-0042-B895-757BFB829D84}"/>
              </a:ext>
            </a:extLst>
          </p:cNvPr>
          <p:cNvSpPr txBox="1"/>
          <p:nvPr/>
        </p:nvSpPr>
        <p:spPr>
          <a:xfrm>
            <a:off x="914400" y="1772816"/>
            <a:ext cx="795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Φυσικά </a:t>
            </a:r>
            <a:r>
              <a:rPr lang="el-GR" dirty="0" err="1"/>
              <a:t>προιόντα</a:t>
            </a:r>
            <a:r>
              <a:rPr lang="el-GR" dirty="0"/>
              <a:t> με φόρμουλα</a:t>
            </a:r>
            <a:r>
              <a:rPr lang="en-US" dirty="0"/>
              <a:t>(C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-25000" dirty="0"/>
              <a:t>n</a:t>
            </a:r>
            <a:r>
              <a:rPr lang="el-GR" dirty="0"/>
              <a:t>. Περιλαμβάνονται </a:t>
            </a:r>
          </a:p>
          <a:p>
            <a:r>
              <a:rPr lang="el-GR" dirty="0"/>
              <a:t>περισσότερες από 30000 ενώσεις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F0B82-1574-FB4C-9951-6CC596FECCBA}"/>
              </a:ext>
            </a:extLst>
          </p:cNvPr>
          <p:cNvSpPr txBox="1"/>
          <p:nvPr/>
        </p:nvSpPr>
        <p:spPr>
          <a:xfrm>
            <a:off x="294000" y="3053859"/>
            <a:ext cx="27343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Μονοτερπένια</a:t>
            </a:r>
            <a:r>
              <a:rPr lang="el-GR" dirty="0"/>
              <a:t>, </a:t>
            </a:r>
            <a:r>
              <a:rPr lang="en-US" dirty="0"/>
              <a:t>C</a:t>
            </a:r>
            <a:r>
              <a:rPr lang="en-US" baseline="-25000" dirty="0"/>
              <a:t>10</a:t>
            </a:r>
            <a:endParaRPr lang="el-GR" baseline="-25000" dirty="0"/>
          </a:p>
          <a:p>
            <a:r>
              <a:rPr lang="el-GR" dirty="0" err="1"/>
              <a:t>Σεσκιτερπένια</a:t>
            </a:r>
            <a:r>
              <a:rPr lang="en-US" dirty="0"/>
              <a:t>, C</a:t>
            </a:r>
            <a:r>
              <a:rPr lang="en-US" baseline="-25000" dirty="0"/>
              <a:t>15</a:t>
            </a:r>
            <a:endParaRPr lang="el-GR" dirty="0"/>
          </a:p>
          <a:p>
            <a:r>
              <a:rPr lang="el-GR" dirty="0" err="1"/>
              <a:t>Διτερπένια</a:t>
            </a:r>
            <a:r>
              <a:rPr lang="en-US" dirty="0"/>
              <a:t>, C</a:t>
            </a:r>
            <a:r>
              <a:rPr lang="en-US" baseline="-25000" dirty="0"/>
              <a:t>20</a:t>
            </a:r>
          </a:p>
          <a:p>
            <a:r>
              <a:rPr lang="el-GR" dirty="0" err="1"/>
              <a:t>Σεστερπ</a:t>
            </a:r>
            <a:r>
              <a:rPr lang="en-US" dirty="0" err="1"/>
              <a:t>έ</a:t>
            </a:r>
            <a:r>
              <a:rPr lang="el-GR" dirty="0"/>
              <a:t>νια,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l-GR" baseline="-25000" dirty="0"/>
              <a:t>5</a:t>
            </a:r>
            <a:endParaRPr lang="el-GR" dirty="0"/>
          </a:p>
          <a:p>
            <a:r>
              <a:rPr lang="el-GR" dirty="0" err="1"/>
              <a:t>Τριτερπένια</a:t>
            </a:r>
            <a:r>
              <a:rPr lang="el-GR" dirty="0"/>
              <a:t>,</a:t>
            </a:r>
            <a:r>
              <a:rPr lang="en-US" dirty="0"/>
              <a:t> C</a:t>
            </a:r>
            <a:r>
              <a:rPr lang="el-GR" baseline="-25000" dirty="0"/>
              <a:t>3</a:t>
            </a:r>
            <a:r>
              <a:rPr lang="en-US" baseline="-25000" dirty="0"/>
              <a:t>0</a:t>
            </a:r>
            <a:r>
              <a:rPr lang="el-GR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4AA366-344B-D74C-BE99-AFC009E8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08" y="2708920"/>
            <a:ext cx="5039948" cy="38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9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D96341-8F28-4AB9-9C32-11BB31EFFA1F}"/>
              </a:ext>
            </a:extLst>
          </p:cNvPr>
          <p:cNvSpPr txBox="1"/>
          <p:nvPr/>
        </p:nvSpPr>
        <p:spPr>
          <a:xfrm>
            <a:off x="539552" y="3994231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[6.3.0.0</a:t>
            </a:r>
            <a:r>
              <a:rPr lang="en-US" sz="1800" baseline="30000" dirty="0"/>
              <a:t>2,6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AA3A2-5A52-4051-8AB1-0517C1F17525}"/>
              </a:ext>
            </a:extLst>
          </p:cNvPr>
          <p:cNvSpPr txBox="1"/>
          <p:nvPr/>
        </p:nvSpPr>
        <p:spPr>
          <a:xfrm>
            <a:off x="3563888" y="3994231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[6.3.0.0</a:t>
            </a:r>
            <a:r>
              <a:rPr lang="el-GR" sz="1800" baseline="30000" dirty="0"/>
              <a:t>1</a:t>
            </a:r>
            <a:r>
              <a:rPr lang="en-US" sz="1800" baseline="30000" dirty="0"/>
              <a:t>,</a:t>
            </a:r>
            <a:r>
              <a:rPr lang="el-GR" sz="1800" baseline="30000" dirty="0"/>
              <a:t>5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4107D-5731-4388-A33E-59CC94493D08}"/>
              </a:ext>
            </a:extLst>
          </p:cNvPr>
          <p:cNvSpPr txBox="1"/>
          <p:nvPr/>
        </p:nvSpPr>
        <p:spPr>
          <a:xfrm>
            <a:off x="6234582" y="3980434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l-GR" sz="1800" dirty="0"/>
              <a:t>3</a:t>
            </a:r>
            <a:r>
              <a:rPr lang="en-US" sz="1800" dirty="0"/>
              <a:t>.3.</a:t>
            </a:r>
            <a:r>
              <a:rPr lang="el-GR" sz="1800" dirty="0"/>
              <a:t>3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A14C1-C11A-3D48-8978-D182840BB540}"/>
              </a:ext>
            </a:extLst>
          </p:cNvPr>
          <p:cNvSpPr txBox="1"/>
          <p:nvPr/>
        </p:nvSpPr>
        <p:spPr>
          <a:xfrm>
            <a:off x="213908" y="404664"/>
            <a:ext cx="275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Είδη </a:t>
            </a:r>
            <a:r>
              <a:rPr lang="el-GR" b="1" dirty="0" err="1">
                <a:solidFill>
                  <a:schemeClr val="bg1"/>
                </a:solidFill>
                <a:latin typeface="Cambria" panose="02040503050406030204" pitchFamily="18" charset="0"/>
              </a:rPr>
              <a:t>τρικινανίων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el-G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1396B4-3FBD-0540-B193-A4B2AA86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10" y="2951118"/>
            <a:ext cx="1242787" cy="68631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19A55B-0269-4A47-B86F-F4FD9EA1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22" y="3034653"/>
            <a:ext cx="821556" cy="78869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4E24F6-9F97-754E-83E5-2080183BB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457" y="2910498"/>
            <a:ext cx="821556" cy="73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546E7-3C38-8746-BE77-0F325E2937F1}"/>
              </a:ext>
            </a:extLst>
          </p:cNvPr>
          <p:cNvSpPr txBox="1"/>
          <p:nvPr/>
        </p:nvSpPr>
        <p:spPr>
          <a:xfrm>
            <a:off x="843374" y="194172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>
                <a:latin typeface="Cambria" panose="02040503050406030204" pitchFamily="18" charset="0"/>
              </a:rPr>
              <a:t>Ευθ</a:t>
            </a:r>
            <a:r>
              <a:rPr lang="en-US" sz="1800" dirty="0" err="1">
                <a:latin typeface="Cambria" panose="02040503050406030204" pitchFamily="18" charset="0"/>
              </a:rPr>
              <a:t>ύ</a:t>
            </a:r>
            <a:r>
              <a:rPr lang="el-GR" sz="1800" dirty="0" err="1">
                <a:latin typeface="Cambria" panose="02040503050406030204" pitchFamily="18" charset="0"/>
              </a:rPr>
              <a:t>γραμμο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19A7-3797-B64D-9A0D-3F13F40982F5}"/>
              </a:ext>
            </a:extLst>
          </p:cNvPr>
          <p:cNvSpPr txBox="1"/>
          <p:nvPr/>
        </p:nvSpPr>
        <p:spPr>
          <a:xfrm>
            <a:off x="3795241" y="1979715"/>
            <a:ext cx="1216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latin typeface="Cambria" panose="02040503050406030204" pitchFamily="18" charset="0"/>
              </a:rPr>
              <a:t>Γωνιακό</a:t>
            </a: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35E34-6D81-9D4D-B7A8-D2F6CCBCBD04}"/>
              </a:ext>
            </a:extLst>
          </p:cNvPr>
          <p:cNvSpPr txBox="1"/>
          <p:nvPr/>
        </p:nvSpPr>
        <p:spPr>
          <a:xfrm>
            <a:off x="6334354" y="1973379"/>
            <a:ext cx="161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>
                <a:latin typeface="Cambria" panose="02040503050406030204" pitchFamily="18" charset="0"/>
              </a:rPr>
              <a:t>Προπελλανικό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B6A43A-BB80-450E-81B2-B54F50B8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07644"/>
            <a:ext cx="6480720" cy="4561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C14F7-1102-4FA1-9D88-DDD061255B2E}"/>
              </a:ext>
            </a:extLst>
          </p:cNvPr>
          <p:cNvSpPr txBox="1"/>
          <p:nvPr/>
        </p:nvSpPr>
        <p:spPr>
          <a:xfrm>
            <a:off x="2627784" y="288716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[6.3.0.0</a:t>
            </a:r>
            <a:r>
              <a:rPr lang="en-US" sz="1800" baseline="30000" dirty="0">
                <a:solidFill>
                  <a:schemeClr val="bg1"/>
                </a:solidFill>
              </a:rPr>
              <a:t>2,6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1C46172A-4029-4085-ACD0-6CDB2CEBE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91566"/>
              </p:ext>
            </p:extLst>
          </p:nvPr>
        </p:nvGraphicFramePr>
        <p:xfrm>
          <a:off x="773356" y="94277"/>
          <a:ext cx="1206356" cy="75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S ChemDraw Drawing" r:id="rId4" imgW="791178" imgH="497106" progId="ChemDraw.Document.6.0">
                  <p:embed/>
                </p:oleObj>
              </mc:Choice>
              <mc:Fallback>
                <p:oleObj name="CS ChemDraw Drawing" r:id="rId4" imgW="791178" imgH="497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356" y="94277"/>
                        <a:ext cx="1206356" cy="75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8C5834-8159-B349-9A36-6A3BD6122BF6}"/>
              </a:ext>
            </a:extLst>
          </p:cNvPr>
          <p:cNvSpPr txBox="1"/>
          <p:nvPr/>
        </p:nvSpPr>
        <p:spPr>
          <a:xfrm>
            <a:off x="6228184" y="771122"/>
            <a:ext cx="22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</a:p>
        </p:txBody>
      </p:sp>
    </p:spTree>
    <p:extLst>
      <p:ext uri="{BB962C8B-B14F-4D97-AF65-F5344CB8AC3E}">
        <p14:creationId xmlns:p14="http://schemas.microsoft.com/office/powerpoint/2010/main" val="390032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FC5B7C-5D5D-4E15-9A3F-14422233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88840"/>
            <a:ext cx="7200800" cy="4521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E30B1-D85D-4915-B8A1-24C806D85D49}"/>
              </a:ext>
            </a:extLst>
          </p:cNvPr>
          <p:cNvSpPr txBox="1"/>
          <p:nvPr/>
        </p:nvSpPr>
        <p:spPr>
          <a:xfrm>
            <a:off x="2267744" y="423377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[6.3.0.0</a:t>
            </a:r>
            <a:r>
              <a:rPr lang="el-GR" sz="1800" baseline="30000" dirty="0">
                <a:solidFill>
                  <a:schemeClr val="bg1"/>
                </a:solidFill>
              </a:rPr>
              <a:t>1</a:t>
            </a:r>
            <a:r>
              <a:rPr lang="en-US" sz="1800" baseline="30000" dirty="0">
                <a:solidFill>
                  <a:schemeClr val="bg1"/>
                </a:solidFill>
              </a:rPr>
              <a:t>,</a:t>
            </a:r>
            <a:r>
              <a:rPr lang="el-GR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D25BE7D-5B0D-4D6F-B54B-F5FE81A1A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98271"/>
              </p:ext>
            </p:extLst>
          </p:nvPr>
        </p:nvGraphicFramePr>
        <p:xfrm>
          <a:off x="683568" y="313562"/>
          <a:ext cx="6175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S ChemDraw Drawing" r:id="rId4" imgW="617412" imgH="588440" progId="ChemDraw.Document.6.0">
                  <p:embed/>
                </p:oleObj>
              </mc:Choice>
              <mc:Fallback>
                <p:oleObj name="CS ChemDraw Drawing" r:id="rId4" imgW="617412" imgH="588440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ADFAB2B2-6DF4-4F62-B1DB-6B0E4202A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313562"/>
                        <a:ext cx="61753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ADDA1E-6449-9645-B6D7-DC53F1E35FBE}"/>
              </a:ext>
            </a:extLst>
          </p:cNvPr>
          <p:cNvSpPr/>
          <p:nvPr/>
        </p:nvSpPr>
        <p:spPr>
          <a:xfrm>
            <a:off x="6444208" y="792709"/>
            <a:ext cx="22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58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A09C01-87F9-4D6D-91DE-A0709931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84984"/>
            <a:ext cx="5990222" cy="1496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20B1B-C8E7-44BC-B953-90754B9D1F5A}"/>
              </a:ext>
            </a:extLst>
          </p:cNvPr>
          <p:cNvSpPr txBox="1"/>
          <p:nvPr/>
        </p:nvSpPr>
        <p:spPr>
          <a:xfrm>
            <a:off x="1987263" y="470823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l-GR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.3.</a:t>
            </a:r>
            <a:r>
              <a:rPr lang="el-GR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102384EB-AFE1-4979-AA43-A18D23C09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27408"/>
              </p:ext>
            </p:extLst>
          </p:nvPr>
        </p:nvGraphicFramePr>
        <p:xfrm>
          <a:off x="331476" y="404664"/>
          <a:ext cx="6175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S ChemDraw Drawing" r:id="rId4" imgW="616939" imgH="501387" progId="ChemDraw.Document.6.0">
                  <p:embed/>
                </p:oleObj>
              </mc:Choice>
              <mc:Fallback>
                <p:oleObj name="CS ChemDraw Drawing" r:id="rId4" imgW="616939" imgH="5013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6" y="404664"/>
                        <a:ext cx="61753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F2E6A1-EFB4-504E-B40D-A47457C1F8DB}"/>
              </a:ext>
            </a:extLst>
          </p:cNvPr>
          <p:cNvSpPr/>
          <p:nvPr/>
        </p:nvSpPr>
        <p:spPr>
          <a:xfrm>
            <a:off x="6656125" y="738609"/>
            <a:ext cx="22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85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A53432-BC71-4FEE-BD52-F146B6F8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6222513" cy="4272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D4B9E-6386-4C83-853B-77C44BCAA586}"/>
              </a:ext>
            </a:extLst>
          </p:cNvPr>
          <p:cNvSpPr txBox="1"/>
          <p:nvPr/>
        </p:nvSpPr>
        <p:spPr>
          <a:xfrm>
            <a:off x="298651" y="664436"/>
            <a:ext cx="427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Ολικές Συνθέσεις </a:t>
            </a:r>
            <a:r>
              <a:rPr lang="el-GR" dirty="0" err="1">
                <a:solidFill>
                  <a:schemeClr val="bg1"/>
                </a:solidFill>
              </a:rPr>
              <a:t>Ισοκομενίου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29EE2A-549D-4493-A116-461DFA35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5"/>
            <a:ext cx="6192688" cy="37573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E670BF-7223-4FC1-ABB4-28B8E583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409826"/>
            <a:ext cx="3495554" cy="1443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D9249-FFDB-4C0E-AAFB-8CE0A47736CB}"/>
              </a:ext>
            </a:extLst>
          </p:cNvPr>
          <p:cNvSpPr txBox="1"/>
          <p:nvPr/>
        </p:nvSpPr>
        <p:spPr>
          <a:xfrm>
            <a:off x="-79466" y="260648"/>
            <a:ext cx="9302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Stereospecific Total Synthesis of ()-</a:t>
            </a:r>
            <a:r>
              <a:rPr lang="en-US" dirty="0" err="1">
                <a:solidFill>
                  <a:srgbClr val="FF0000"/>
                </a:solidFill>
              </a:rPr>
              <a:t>Isocomene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Berkheyaradulene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Paquette, L.A. et.al </a:t>
            </a:r>
            <a:r>
              <a:rPr lang="en-US" i="1" dirty="0">
                <a:solidFill>
                  <a:schemeClr val="bg1"/>
                </a:solidFill>
              </a:rPr>
              <a:t>J. Org. Chem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1979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44</a:t>
            </a:r>
            <a:r>
              <a:rPr lang="en-US" dirty="0">
                <a:solidFill>
                  <a:schemeClr val="bg1"/>
                </a:solidFill>
              </a:rPr>
              <a:t>, 4014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6059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192</TotalTime>
  <Words>413</Words>
  <Application>Microsoft Macintosh PowerPoint</Application>
  <PresentationFormat>Προβολή στην οθόνη (4:3)</PresentationFormat>
  <Paragraphs>53</Paragraphs>
  <Slides>23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</vt:lpstr>
      <vt:lpstr>Arial</vt:lpstr>
      <vt:lpstr>ArialMT</vt:lpstr>
      <vt:lpstr>Cambria</vt:lpstr>
      <vt:lpstr>Microsoft Sans Serif</vt:lpstr>
      <vt:lpstr>Symbol</vt:lpstr>
      <vt:lpstr>molecular</vt:lpstr>
      <vt:lpstr>CS ChemDraw Drawing</vt:lpstr>
      <vt:lpstr>Ισοκομένιο</vt:lpstr>
      <vt:lpstr>Παρουσίαση του PowerPoint</vt:lpstr>
      <vt:lpstr>Τερπένια: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Ισοκομένιο</dc:title>
  <dc:creator>ΛΑΖΑΡΟΣ ΧΑΤΖΗΑΡΑΠΟΓΛΟΥ</dc:creator>
  <cp:lastModifiedBy>ΛΑΖΑΡΟΣ ΧΑΤΖΗΑΡΑΠΟΓΛΟΥ</cp:lastModifiedBy>
  <cp:revision>25</cp:revision>
  <dcterms:created xsi:type="dcterms:W3CDTF">2021-03-25T18:24:29Z</dcterms:created>
  <dcterms:modified xsi:type="dcterms:W3CDTF">2021-05-27T08:08:48Z</dcterms:modified>
</cp:coreProperties>
</file>