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49"/>
  </p:notesMasterIdLst>
  <p:sldIdLst>
    <p:sldId id="295" r:id="rId2"/>
    <p:sldId id="296" r:id="rId3"/>
    <p:sldId id="298" r:id="rId4"/>
    <p:sldId id="299" r:id="rId5"/>
    <p:sldId id="297" r:id="rId6"/>
    <p:sldId id="300" r:id="rId7"/>
    <p:sldId id="301" r:id="rId8"/>
    <p:sldId id="302" r:id="rId9"/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</p:sldIdLst>
  <p:sldSz cx="10160000" cy="7620000"/>
  <p:notesSz cx="7620000" cy="10160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51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i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" name="Google Shape;21;i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i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i6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i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i69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i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i78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i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i84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i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i89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i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i95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i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i104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i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i11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i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i119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i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i125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i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i8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i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i13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i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i138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i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i144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i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i15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i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i161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i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i167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i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i176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i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i182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i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i19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i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i196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i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Google Shape;35;i14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i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i207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i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i216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i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i221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i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i226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i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i234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i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i244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i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i25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i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i261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i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i267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i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i273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i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Google Shape;41;i20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i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i28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i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i37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i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i42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i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i48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i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10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i54:notes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6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3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1pPr>
            <a:lvl2pPr lvl="1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2pPr>
            <a:lvl3pPr lvl="2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3pPr>
            <a:lvl4pPr lvl="3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4pPr>
            <a:lvl5pPr lvl="4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5pPr>
            <a:lvl6pPr lvl="5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6pPr>
            <a:lvl7pPr lvl="6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7pPr>
            <a:lvl8pPr lvl="7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8pPr>
            <a:lvl9pPr lvl="8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marL="914400" lvl="1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marL="1371600" lvl="2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marL="1828800" lvl="3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marL="2286000" lvl="4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marL="2743200" lvl="5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marL="3200400" lvl="6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marL="3657600" lvl="7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marL="4114800" lvl="8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1pPr>
            <a:lvl2pPr lvl="1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2pPr>
            <a:lvl3pPr lvl="2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3pPr>
            <a:lvl4pPr lvl="3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4pPr>
            <a:lvl5pPr lvl="4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5pPr>
            <a:lvl6pPr lvl="5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6pPr>
            <a:lvl7pPr lvl="6">
              <a:spcBef>
                <a:spcPts val="0"/>
              </a:spcBef>
              <a:spcAft>
                <a:spcPts val="0"/>
              </a:spcAft>
              <a:buSzPts val="4267"/>
              <a:buChar char="●"/>
              <a:defRPr sz="4266"/>
            </a:lvl7pPr>
            <a:lvl8pPr lvl="7">
              <a:spcBef>
                <a:spcPts val="0"/>
              </a:spcBef>
              <a:spcAft>
                <a:spcPts val="0"/>
              </a:spcAft>
              <a:buSzPts val="4267"/>
              <a:buChar char="○"/>
              <a:defRPr sz="4266"/>
            </a:lvl8pPr>
            <a:lvl9pPr lvl="8">
              <a:spcBef>
                <a:spcPts val="0"/>
              </a:spcBef>
              <a:spcAft>
                <a:spcPts val="0"/>
              </a:spcAft>
              <a:buSzPts val="4267"/>
              <a:buChar char="■"/>
              <a:defRPr sz="4266"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marL="914400" lvl="1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marL="1371600" lvl="2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marL="1828800" lvl="3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marL="2286000" lvl="4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marL="2743200" lvl="5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marL="3200400" lvl="6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marL="3657600" lvl="7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marL="4114800" lvl="8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1pPr>
            <a:lvl2pPr marL="914400" lvl="1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2pPr>
            <a:lvl3pPr marL="1371600" lvl="2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3pPr>
            <a:lvl4pPr marL="1828800" lvl="3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4pPr>
            <a:lvl5pPr marL="2286000" lvl="4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5pPr>
            <a:lvl6pPr marL="2743200" lvl="5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6pPr>
            <a:lvl7pPr marL="3200400" lvl="6" indent="-397933">
              <a:spcBef>
                <a:spcPts val="0"/>
              </a:spcBef>
              <a:spcAft>
                <a:spcPts val="0"/>
              </a:spcAft>
              <a:buSzPts val="2667"/>
              <a:buChar char="●"/>
              <a:defRPr sz="2666"/>
            </a:lvl7pPr>
            <a:lvl8pPr marL="3657600" lvl="7" indent="-397933">
              <a:spcBef>
                <a:spcPts val="0"/>
              </a:spcBef>
              <a:spcAft>
                <a:spcPts val="0"/>
              </a:spcAft>
              <a:buSzPts val="2667"/>
              <a:buChar char="○"/>
              <a:defRPr sz="2666"/>
            </a:lvl8pPr>
            <a:lvl9pPr marL="4114800" lvl="8" indent="-397933">
              <a:spcBef>
                <a:spcPts val="0"/>
              </a:spcBef>
              <a:spcAft>
                <a:spcPts val="0"/>
              </a:spcAft>
              <a:buSzPts val="2667"/>
              <a:buChar char="■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marL="914400" lvl="1" indent="-4318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marL="1371600" lvl="2" indent="-4318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marL="1828800" lvl="3" indent="-431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marL="2286000" lvl="4" indent="-4318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marL="2743200" lvl="5" indent="-4318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marL="3200400" lvl="6" indent="-431800" algn="ctr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marL="3657600" lvl="7" indent="-431800" algn="ctr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14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4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55EF863-816D-A2F7-89E1-D9373FBF4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77" y="384242"/>
            <a:ext cx="8441444" cy="685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09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400" y="148150"/>
            <a:ext cx="9165150" cy="1471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8"/>
          <p:cNvSpPr txBox="1"/>
          <p:nvPr/>
        </p:nvSpPr>
        <p:spPr>
          <a:xfrm>
            <a:off x="2517050" y="2084900"/>
            <a:ext cx="7108825" cy="5002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ΟΗ 3600 cm</a:t>
            </a:r>
            <a:r>
              <a:rPr lang="en-US" sz="3555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endParaRPr sz="3555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ΝΗ 3500 cm</a:t>
            </a:r>
            <a:r>
              <a:rPr lang="en-US" sz="3555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endParaRPr sz="3555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 3000 cm</a:t>
            </a:r>
            <a:r>
              <a:rPr lang="en-US" sz="3555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endParaRPr sz="3555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C≡N 2250 cm</a:t>
            </a:r>
            <a:r>
              <a:rPr lang="en-US" sz="3555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endParaRPr sz="3555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C≡C 2150 cm</a:t>
            </a:r>
            <a:r>
              <a:rPr lang="en-US" sz="3555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endParaRPr sz="3555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C=O 1715 cm</a:t>
            </a:r>
            <a:r>
              <a:rPr lang="en-US" sz="3555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endParaRPr sz="3555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C=C 1650 cm</a:t>
            </a:r>
            <a:r>
              <a:rPr lang="en-US" sz="3555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endParaRPr sz="3555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C-O 1100 cm</a:t>
            </a:r>
            <a:r>
              <a:rPr lang="en-US" sz="3555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endParaRPr sz="3555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400" y="169325"/>
            <a:ext cx="9165150" cy="140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400" y="1936725"/>
            <a:ext cx="9165150" cy="525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400" y="169325"/>
            <a:ext cx="9165150" cy="140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400" y="1957900"/>
            <a:ext cx="9165150" cy="51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075" y="2053150"/>
            <a:ext cx="3492500" cy="1132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0"/>
          <p:cNvSpPr txBox="1"/>
          <p:nvPr/>
        </p:nvSpPr>
        <p:spPr>
          <a:xfrm>
            <a:off x="553850" y="2303625"/>
            <a:ext cx="1423800" cy="777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Υδρογονάν-θρακας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400" y="169325"/>
            <a:ext cx="9165150" cy="140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9325" y="1693325"/>
            <a:ext cx="9906000" cy="592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36000" y="6096000"/>
            <a:ext cx="846650" cy="8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8575" y="6138325"/>
            <a:ext cx="1439325" cy="8466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1"/>
          <p:cNvSpPr txBox="1"/>
          <p:nvPr/>
        </p:nvSpPr>
        <p:spPr>
          <a:xfrm>
            <a:off x="6154200" y="6267075"/>
            <a:ext cx="658275" cy="4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1716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/>
        </p:nvSpPr>
        <p:spPr>
          <a:xfrm>
            <a:off x="569725" y="2074325"/>
            <a:ext cx="9056150" cy="50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Η καρβονυλική ομάδα δίνει ισχυρή απορρόφηση στη περιοχή 1820-1600 cm</a:t>
            </a:r>
            <a:r>
              <a:rPr lang="en-US" sz="3555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endParaRPr sz="3555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 κορυφή είναι συχνά η ισχυρότερη κορυφή του φάσματος. 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400" y="148150"/>
            <a:ext cx="9165150" cy="14710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569725" y="2074325"/>
            <a:ext cx="9056150" cy="50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Αν δεν υπάρχει πηγαίνετε στο στάδιο 3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400" y="169325"/>
            <a:ext cx="9165150" cy="14075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569725" y="2074325"/>
            <a:ext cx="9056150" cy="50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είναι η υδροξυλική ομάδα παρούσα;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ευρεία απορρόφηση σε 3300-2500 cm</a:t>
            </a:r>
            <a:r>
              <a:rPr lang="en-US" sz="3555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(συνήθως υπερκαλύπτει τις C-H)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50" y="0"/>
            <a:ext cx="10096500" cy="745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1650" y="4328575"/>
            <a:ext cx="1587500" cy="6455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5866675" y="4455575"/>
            <a:ext cx="748225" cy="4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1688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00250" y="2698750"/>
            <a:ext cx="1333500" cy="41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75400" y="116400"/>
            <a:ext cx="21150" cy="520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400" y="169325"/>
            <a:ext cx="9165150" cy="14075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569725" y="2074325"/>
            <a:ext cx="9056150" cy="50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Είναι η N-H επίσης παρούσα;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Μέτρια απορρόφηση κοντά σε 3500 cm</a:t>
            </a:r>
            <a:r>
              <a:rPr lang="en-US" sz="3555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μερικές φορές είναι διπλή, ίδιας έντασης. 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0160000" cy="745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3400" y="4222750"/>
            <a:ext cx="1375825" cy="8149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 txBox="1"/>
          <p:nvPr/>
        </p:nvSpPr>
        <p:spPr>
          <a:xfrm>
            <a:off x="5815525" y="4347975"/>
            <a:ext cx="658275" cy="388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7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1681</a:t>
            </a:r>
            <a:endParaRPr sz="177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7575" y="4561400"/>
            <a:ext cx="740825" cy="41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86000" y="74075"/>
            <a:ext cx="21150" cy="520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E3ADB672-B42B-9C7F-4803-BC8136498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71" y="566318"/>
            <a:ext cx="5252542" cy="3700882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EEE92289-74FD-5284-1DA6-9DE572E11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447" y="4267200"/>
            <a:ext cx="4894600" cy="32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77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400" y="169325"/>
            <a:ext cx="9165150" cy="140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569725" y="2074325"/>
            <a:ext cx="9056150" cy="50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Είναι η C-O παρούσα;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Μετρίας έντασης απορρόφηση κοντά σε 1300-1100 cm</a:t>
            </a:r>
            <a:r>
              <a:rPr lang="en-US" sz="3555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400" y="169325"/>
            <a:ext cx="9165150" cy="140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569725" y="2074325"/>
            <a:ext cx="9056150" cy="50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Έχει δύο C=O απορροφήσεις κοντά σε 1810 και 1760 cm</a:t>
            </a:r>
            <a:r>
              <a:rPr lang="en-US" sz="3555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25" y="253975"/>
            <a:ext cx="10075325" cy="71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7075" y="2698750"/>
            <a:ext cx="1259400" cy="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/>
          <p:nvPr/>
        </p:nvSpPr>
        <p:spPr>
          <a:xfrm>
            <a:off x="5319875" y="2848675"/>
            <a:ext cx="712950" cy="4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1760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91400" y="2698750"/>
            <a:ext cx="1524000" cy="1206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/>
          <p:nvPr/>
        </p:nvSpPr>
        <p:spPr>
          <a:xfrm>
            <a:off x="3541875" y="2848675"/>
            <a:ext cx="712950" cy="4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1832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400" y="169325"/>
            <a:ext cx="9165150" cy="140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 txBox="1"/>
          <p:nvPr/>
        </p:nvSpPr>
        <p:spPr>
          <a:xfrm>
            <a:off x="569725" y="2074325"/>
            <a:ext cx="9056150" cy="50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Υπάρχει αλδευδικό CH παρόν;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Δύο ασθενείς απορροφήσεις κοντά σε 2850 και 2750 cm</a:t>
            </a:r>
            <a:r>
              <a:rPr lang="en-US" sz="3555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στα δεξιά των C-H απορροφήσεων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4575" y="4307400"/>
            <a:ext cx="1270000" cy="84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3"/>
          <p:cNvSpPr txBox="1"/>
          <p:nvPr/>
        </p:nvSpPr>
        <p:spPr>
          <a:xfrm>
            <a:off x="5730875" y="4434400"/>
            <a:ext cx="658275" cy="33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1703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81500" y="4360325"/>
            <a:ext cx="931325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 txBox="1"/>
          <p:nvPr/>
        </p:nvSpPr>
        <p:spPr>
          <a:xfrm>
            <a:off x="4494375" y="4626675"/>
            <a:ext cx="603600" cy="47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C=O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400" y="169325"/>
            <a:ext cx="9165150" cy="140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4"/>
          <p:cNvSpPr txBox="1"/>
          <p:nvPr/>
        </p:nvSpPr>
        <p:spPr>
          <a:xfrm>
            <a:off x="569725" y="2074325"/>
            <a:ext cx="9056150" cy="50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Όταν οι παραπάνω πέντε επιλογές δεν υπάρχουν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25" y="0"/>
            <a:ext cx="10075325" cy="7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7400" y="4624900"/>
            <a:ext cx="1005400" cy="59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5"/>
          <p:cNvSpPr txBox="1"/>
          <p:nvPr/>
        </p:nvSpPr>
        <p:spPr>
          <a:xfrm>
            <a:off x="4423825" y="4803050"/>
            <a:ext cx="742950" cy="4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C=O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75400" y="0"/>
            <a:ext cx="21150" cy="536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400" y="169325"/>
            <a:ext cx="9165150" cy="423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400" y="169325"/>
            <a:ext cx="9165150" cy="140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 txBox="1"/>
          <p:nvPr/>
        </p:nvSpPr>
        <p:spPr>
          <a:xfrm>
            <a:off x="569725" y="2074325"/>
            <a:ext cx="9056150" cy="50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Έλεγχος για ΟΗ ομάδα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Ευρεία απορρόφηση σε 3600-3000 cm</a:t>
            </a:r>
            <a:r>
              <a:rPr lang="en-US" sz="3555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endParaRPr sz="3555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Επιβεβαίωση με την ανεύρεση της C-O κοντά σε 1300-1100 cm</a:t>
            </a:r>
            <a:r>
              <a:rPr lang="en-US" sz="3555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endParaRPr sz="3555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9C67DA20-DE6F-E3BB-1416-9CB682E9C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52" y="1252603"/>
            <a:ext cx="9114281" cy="536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18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9325"/>
            <a:ext cx="10160000" cy="744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9325" y="5164650"/>
            <a:ext cx="889000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20750" y="5916075"/>
            <a:ext cx="931325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8"/>
          <p:cNvSpPr txBox="1"/>
          <p:nvPr/>
        </p:nvSpPr>
        <p:spPr>
          <a:xfrm>
            <a:off x="1037150" y="6182425"/>
            <a:ext cx="603600" cy="47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OH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44750" y="338650"/>
            <a:ext cx="31750" cy="672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9325" y="6180650"/>
            <a:ext cx="1301750" cy="74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2750" y="5715000"/>
            <a:ext cx="931325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9"/>
          <p:cNvSpPr txBox="1"/>
          <p:nvPr/>
        </p:nvSpPr>
        <p:spPr>
          <a:xfrm>
            <a:off x="529150" y="5979575"/>
            <a:ext cx="603600" cy="47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OH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400" y="169325"/>
            <a:ext cx="9165150" cy="140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0"/>
          <p:cNvSpPr txBox="1"/>
          <p:nvPr/>
        </p:nvSpPr>
        <p:spPr>
          <a:xfrm>
            <a:off x="569725" y="2074325"/>
            <a:ext cx="9056150" cy="50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Έλεγχος για Ν-Η ομάδα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Μετρίας έντασης απορρόφηση (εις) κοντά σε 3500 cm</a:t>
            </a:r>
            <a:r>
              <a:rPr lang="en-US" sz="3555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endParaRPr sz="3555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84650"/>
            <a:ext cx="10160000" cy="753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6650" y="5926650"/>
            <a:ext cx="11430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64150" y="3915825"/>
            <a:ext cx="148165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1"/>
          <p:cNvSpPr txBox="1"/>
          <p:nvPr/>
        </p:nvSpPr>
        <p:spPr>
          <a:xfrm>
            <a:off x="1598075" y="4176875"/>
            <a:ext cx="690025" cy="67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NH2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29400" y="253975"/>
            <a:ext cx="21150" cy="680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400" y="169325"/>
            <a:ext cx="9165150" cy="1407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2"/>
          <p:cNvSpPr txBox="1"/>
          <p:nvPr/>
        </p:nvSpPr>
        <p:spPr>
          <a:xfrm>
            <a:off x="569725" y="2074325"/>
            <a:ext cx="9056150" cy="50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Έλεγχος για C-O κοντά σε 1300-1100 cm</a:t>
            </a:r>
            <a:r>
              <a:rPr lang="en-US" sz="3555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endParaRPr sz="3555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Απουσία υδροξυλικής ομάδας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6650" y="3810000"/>
            <a:ext cx="793750" cy="96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64900" y="6678075"/>
            <a:ext cx="910150" cy="41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29400" y="338650"/>
            <a:ext cx="21150" cy="673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400" y="148150"/>
            <a:ext cx="9165150" cy="1471075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4"/>
          <p:cNvSpPr txBox="1"/>
          <p:nvPr/>
        </p:nvSpPr>
        <p:spPr>
          <a:xfrm>
            <a:off x="569725" y="2074325"/>
            <a:ext cx="9056150" cy="50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 διπλός δεσμός έχει ασθενή απορρόφηση κοντά σε 1650 cm</a:t>
            </a:r>
            <a:r>
              <a:rPr lang="en-US" sz="3555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endParaRPr sz="3555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Μετρίας ως ισχυρή απορρόηση είναι συχνά ένδειξη του αρωματικού δακτυλίου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Επιβεβαίωση με έλεγχο της CH περιοχής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Αρωματικά-βινυλικά CH εμφανίζονται στα αριστερά των 3000 cm</a:t>
            </a:r>
            <a:r>
              <a:rPr lang="en-US" sz="3555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endParaRPr sz="3555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Αλειφατικά CH εμφανίζονται δεξιά των 3000cm</a:t>
            </a:r>
            <a:r>
              <a:rPr lang="en-US" sz="3555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endParaRPr sz="3555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3325" y="4127500"/>
            <a:ext cx="910150" cy="63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3400" y="4360325"/>
            <a:ext cx="205315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5"/>
          <p:cNvSpPr txBox="1"/>
          <p:nvPr/>
        </p:nvSpPr>
        <p:spPr>
          <a:xfrm>
            <a:off x="359825" y="4626675"/>
            <a:ext cx="1691900" cy="47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Αρωματικό CH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29400" y="253975"/>
            <a:ext cx="21150" cy="68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00750" y="4751900"/>
            <a:ext cx="2106075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5"/>
          <p:cNvSpPr txBox="1"/>
          <p:nvPr/>
        </p:nvSpPr>
        <p:spPr>
          <a:xfrm>
            <a:off x="6321775" y="5018250"/>
            <a:ext cx="1746600" cy="47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Διπλός δεσμός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9325" y="3640650"/>
            <a:ext cx="867825" cy="71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54750" y="3429000"/>
            <a:ext cx="2106075" cy="96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6"/>
          <p:cNvSpPr txBox="1"/>
          <p:nvPr/>
        </p:nvSpPr>
        <p:spPr>
          <a:xfrm>
            <a:off x="6575775" y="3702400"/>
            <a:ext cx="1746600" cy="47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Διπλός δεσμός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44750" y="169325"/>
            <a:ext cx="21150" cy="688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400" y="169325"/>
            <a:ext cx="9165150" cy="140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A58277FC-7AB6-D6A0-6693-E356D102F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19" y="926926"/>
            <a:ext cx="8374041" cy="576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10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/>
          <p:nvPr/>
        </p:nvSpPr>
        <p:spPr>
          <a:xfrm>
            <a:off x="569725" y="2074325"/>
            <a:ext cx="9056150" cy="50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 C≡N έχει μια μέτρια απορρόφηση κοντά σε 2250 cm</a:t>
            </a:r>
            <a:r>
              <a:rPr lang="en-US" sz="3555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endParaRPr sz="3555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Ο C≡C έχει μια ασθενή αλλά οξεία κορυφή σε 2150 cm</a:t>
            </a:r>
            <a:r>
              <a:rPr lang="en-US" sz="3555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endParaRPr sz="3555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Το ακετυλενικό CH εμφανίζεται κοντά σε 3300 cm</a:t>
            </a:r>
            <a:r>
              <a:rPr lang="en-US" sz="3555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endParaRPr sz="3555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0160000" cy="736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99400" y="4138075"/>
            <a:ext cx="281515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9"/>
          <p:cNvSpPr txBox="1"/>
          <p:nvPr/>
        </p:nvSpPr>
        <p:spPr>
          <a:xfrm>
            <a:off x="4125725" y="4404425"/>
            <a:ext cx="2450375" cy="47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Τριπλός δεσμός C≡N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75400" y="0"/>
            <a:ext cx="31750" cy="52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0117650" cy="736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3400" y="751400"/>
            <a:ext cx="2899825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0"/>
          <p:cNvSpPr txBox="1"/>
          <p:nvPr/>
        </p:nvSpPr>
        <p:spPr>
          <a:xfrm>
            <a:off x="4381500" y="1017750"/>
            <a:ext cx="2531525" cy="47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Τριπλός δεσμός C≡C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52075" y="3884075"/>
            <a:ext cx="2899825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0"/>
          <p:cNvSpPr txBox="1"/>
          <p:nvPr/>
        </p:nvSpPr>
        <p:spPr>
          <a:xfrm>
            <a:off x="2180150" y="4150425"/>
            <a:ext cx="2531525" cy="47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Ακετυλενικό ≡C-H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86000" y="74075"/>
            <a:ext cx="21150" cy="520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400" y="169325"/>
            <a:ext cx="9165150" cy="140757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1"/>
          <p:cNvSpPr txBox="1"/>
          <p:nvPr/>
        </p:nvSpPr>
        <p:spPr>
          <a:xfrm>
            <a:off x="569725" y="2074325"/>
            <a:ext cx="9056150" cy="50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Δύο ισχυρές απορροφήσεις σε 1650-1500 cm</a:t>
            </a:r>
            <a:r>
              <a:rPr lang="en-US" sz="3555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και 1390-1300 cm</a:t>
            </a:r>
            <a:r>
              <a:rPr lang="en-US" sz="3555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endParaRPr sz="3555" baseline="30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650" y="0"/>
            <a:ext cx="10075325" cy="7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1325" y="4063975"/>
            <a:ext cx="1090075" cy="83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86075" y="5916075"/>
            <a:ext cx="1883825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2"/>
          <p:cNvSpPr txBox="1"/>
          <p:nvPr/>
        </p:nvSpPr>
        <p:spPr>
          <a:xfrm>
            <a:off x="7503575" y="6182425"/>
            <a:ext cx="1526100" cy="47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Νιτρο ομάδα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76750" y="5916075"/>
            <a:ext cx="1873250" cy="10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2"/>
          <p:cNvSpPr txBox="1"/>
          <p:nvPr/>
        </p:nvSpPr>
        <p:spPr>
          <a:xfrm>
            <a:off x="4593150" y="6193000"/>
            <a:ext cx="150140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Νιτρο ομάδα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29400" y="328075"/>
            <a:ext cx="105825" cy="673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400" y="169325"/>
            <a:ext cx="9165150" cy="140757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3"/>
          <p:cNvSpPr txBox="1"/>
          <p:nvPr/>
        </p:nvSpPr>
        <p:spPr>
          <a:xfrm>
            <a:off x="569725" y="2074325"/>
            <a:ext cx="9056150" cy="50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Τίποτε απο τα παραπάνω δεν βρέθηκε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Κύριες απορροφήσεις στη CH περιοχή κοντά στα 3000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Πολύ απλό φάσμα με άλλες απορροφήσεις κοντά σε 1450 cm</a:t>
            </a:r>
            <a:r>
              <a:rPr lang="en-US" sz="3555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 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και 1375 cm</a:t>
            </a:r>
            <a:r>
              <a:rPr lang="en-US" sz="3555" baseline="30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25" y="84650"/>
            <a:ext cx="10075325" cy="728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75400" y="169325"/>
            <a:ext cx="21150" cy="511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400" y="169325"/>
            <a:ext cx="9165150" cy="140757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5"/>
          <p:cNvSpPr txBox="1"/>
          <p:nvPr/>
        </p:nvSpPr>
        <p:spPr>
          <a:xfrm>
            <a:off x="569725" y="2074325"/>
            <a:ext cx="9056150" cy="50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Δεν κάνουμε πλήρη ανάλυση κάθε κορυφής του φάσματος.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Απλά μαθαίνουμε τις βασικές κορυφές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 rtl="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56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ώστε να αναγνωρίζουμε την ύπαρξη χαρακτηριστικών ομάδων</a:t>
            </a: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EB3F8FB-0171-B006-0F6F-CBAB794ED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44" y="876822"/>
            <a:ext cx="9382550" cy="632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02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76D62C6B-5FE6-1561-64EA-2B6D736EE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762" y="1139869"/>
            <a:ext cx="8502914" cy="584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80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2BAAE16-7237-0C82-F7C0-7CA824012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88" y="814192"/>
            <a:ext cx="8241198" cy="617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90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D0D39FA-F894-415A-541A-23183891B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927" y="638827"/>
            <a:ext cx="8680484" cy="658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71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750" y="222250"/>
            <a:ext cx="738715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89325" y="253975"/>
            <a:ext cx="1809750" cy="13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47325" y="2444725"/>
            <a:ext cx="4804825" cy="273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7"/>
          <p:cNvSpPr txBox="1"/>
          <p:nvPr/>
        </p:nvSpPr>
        <p:spPr>
          <a:xfrm>
            <a:off x="6367625" y="6921500"/>
            <a:ext cx="2947800" cy="38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noAutofit/>
          </a:bodyPr>
          <a:lstStyle/>
          <a:p>
            <a:pPr marL="0" marR="0" lvl="0" indent="0" algn="l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Λάζαρος Χατζηαράπογλου</a:t>
            </a:r>
            <a:endParaRPr sz="2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Office PowerPoint</Application>
  <PresentationFormat>Προσαρμογή</PresentationFormat>
  <Paragraphs>68</Paragraphs>
  <Slides>47</Slides>
  <Notes>39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47</vt:i4>
      </vt:variant>
    </vt:vector>
  </HeadingPairs>
  <TitlesOfParts>
    <vt:vector size="49" baseType="lpstr">
      <vt:lpstr>Arial</vt:lpstr>
      <vt:lpstr>Custom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cp:lastModifiedBy>ΛΑΖΑΡΟΣ ΧΑΤΖΗΑΡΑΠΟΓΛΟΥ</cp:lastModifiedBy>
  <cp:revision>1</cp:revision>
  <dcterms:modified xsi:type="dcterms:W3CDTF">2024-04-16T17:24:38Z</dcterms:modified>
</cp:coreProperties>
</file>