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99" r:id="rId3"/>
    <p:sldId id="300" r:id="rId4"/>
    <p:sldId id="257" r:id="rId5"/>
    <p:sldId id="258" r:id="rId6"/>
    <p:sldId id="266" r:id="rId7"/>
    <p:sldId id="265" r:id="rId8"/>
    <p:sldId id="268" r:id="rId9"/>
    <p:sldId id="267" r:id="rId10"/>
    <p:sldId id="269" r:id="rId11"/>
    <p:sldId id="270" r:id="rId12"/>
    <p:sldId id="263" r:id="rId13"/>
    <p:sldId id="272" r:id="rId14"/>
    <p:sldId id="262" r:id="rId15"/>
    <p:sldId id="283" r:id="rId16"/>
    <p:sldId id="271" r:id="rId17"/>
    <p:sldId id="261" r:id="rId18"/>
    <p:sldId id="284" r:id="rId19"/>
    <p:sldId id="285" r:id="rId20"/>
    <p:sldId id="276" r:id="rId21"/>
    <p:sldId id="275" r:id="rId22"/>
    <p:sldId id="286" r:id="rId23"/>
    <p:sldId id="274" r:id="rId24"/>
    <p:sldId id="287" r:id="rId25"/>
    <p:sldId id="288" r:id="rId26"/>
    <p:sldId id="273" r:id="rId27"/>
    <p:sldId id="260" r:id="rId28"/>
    <p:sldId id="277" r:id="rId29"/>
    <p:sldId id="278" r:id="rId30"/>
    <p:sldId id="298" r:id="rId31"/>
    <p:sldId id="297" r:id="rId32"/>
    <p:sldId id="289" r:id="rId33"/>
    <p:sldId id="290" r:id="rId34"/>
    <p:sldId id="279" r:id="rId35"/>
    <p:sldId id="291" r:id="rId36"/>
    <p:sldId id="280" r:id="rId37"/>
    <p:sldId id="292" r:id="rId38"/>
    <p:sldId id="281" r:id="rId39"/>
    <p:sldId id="293" r:id="rId40"/>
    <p:sldId id="295" r:id="rId41"/>
    <p:sldId id="294" r:id="rId42"/>
    <p:sldId id="282" r:id="rId43"/>
    <p:sldId id="296" r:id="rId44"/>
    <p:sldId id="301" r:id="rId45"/>
    <p:sldId id="302" r:id="rId46"/>
    <p:sldId id="303" r:id="rId47"/>
    <p:sldId id="304" r:id="rId48"/>
    <p:sldId id="305" r:id="rId49"/>
    <p:sldId id="306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 με φρά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ή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Επεξεργασία 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l-GR"/>
              <a:t>Επεξεργασία 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11/29/2023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68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emf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emf"/><Relationship Id="rId7" Type="http://schemas.openxmlformats.org/officeDocument/2006/relationships/image" Target="../media/image42.emf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emf"/><Relationship Id="rId5" Type="http://schemas.openxmlformats.org/officeDocument/2006/relationships/image" Target="../media/image40.emf"/><Relationship Id="rId4" Type="http://schemas.openxmlformats.org/officeDocument/2006/relationships/image" Target="../media/image39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5.png"/><Relationship Id="rId4" Type="http://schemas.openxmlformats.org/officeDocument/2006/relationships/image" Target="../media/image5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emf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em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emf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em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em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lumMod val="40000"/>
                <a:lumOff val="60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691914" y="1029555"/>
            <a:ext cx="744708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4000" dirty="0">
                <a:latin typeface="Cambria" panose="02040503050406030204" pitchFamily="18" charset="0"/>
              </a:rPr>
              <a:t>ΕΝΟΛΕΣ, ΕΝΟΛΟΙΟΝΤΑ ΚΑΙ ΑΛΔΟΛΙΚΗ ΣΥΜΠΥΚΝΩΣΗ</a:t>
            </a:r>
          </a:p>
        </p:txBody>
      </p:sp>
    </p:spTree>
    <p:extLst>
      <p:ext uri="{BB962C8B-B14F-4D97-AF65-F5344CB8AC3E}">
        <p14:creationId xmlns:p14="http://schemas.microsoft.com/office/powerpoint/2010/main" val="29473787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7977" y="465992"/>
            <a:ext cx="744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Ισορροπία </a:t>
            </a:r>
            <a:r>
              <a:rPr lang="el-GR" sz="3600" dirty="0" err="1">
                <a:latin typeface="Cambria" panose="02040503050406030204" pitchFamily="18" charset="0"/>
              </a:rPr>
              <a:t>ενολικής-κετο</a:t>
            </a:r>
            <a:r>
              <a:rPr lang="el-GR" sz="3600" dirty="0">
                <a:latin typeface="Cambria" panose="02040503050406030204" pitchFamily="18" charset="0"/>
              </a:rPr>
              <a:t> μορφής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97977" y="1763032"/>
            <a:ext cx="7116837" cy="1304933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97977" y="3718674"/>
            <a:ext cx="7116837" cy="1077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0625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7977" y="465992"/>
            <a:ext cx="9109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Ανταλλαγή </a:t>
            </a:r>
            <a:r>
              <a:rPr lang="el-GR" sz="3600" i="1" dirty="0">
                <a:latin typeface="Cambria" panose="02040503050406030204" pitchFamily="18" charset="0"/>
              </a:rPr>
              <a:t>α</a:t>
            </a:r>
            <a:r>
              <a:rPr lang="el-GR" sz="3600" dirty="0">
                <a:latin typeface="Cambria" panose="02040503050406030204" pitchFamily="18" charset="0"/>
              </a:rPr>
              <a:t>-υδρογόνων με </a:t>
            </a:r>
            <a:r>
              <a:rPr lang="el-GR" sz="3600" dirty="0" err="1">
                <a:latin typeface="Cambria" panose="02040503050406030204" pitchFamily="18" charset="0"/>
              </a:rPr>
              <a:t>δευτέριο</a:t>
            </a:r>
            <a:endParaRPr lang="el-GR" sz="3600" dirty="0">
              <a:latin typeface="Cambria" panose="020405030504060302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37583" y="2409825"/>
            <a:ext cx="9269467" cy="136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6640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84273" y="686482"/>
            <a:ext cx="9758831" cy="186621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84273" y="2924175"/>
            <a:ext cx="48577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 err="1">
                <a:latin typeface="Cambria" panose="02040503050406030204" pitchFamily="18" charset="0"/>
              </a:rPr>
              <a:t>Ρακεμοποίηση</a:t>
            </a:r>
            <a:endParaRPr lang="el-GR" sz="2400" dirty="0">
              <a:latin typeface="Cambria" panose="020405030504060302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84273" y="3649980"/>
            <a:ext cx="9551121" cy="143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693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78927" y="265967"/>
            <a:ext cx="744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err="1">
                <a:latin typeface="Cambria" panose="02040503050406030204" pitchFamily="18" charset="0"/>
              </a:rPr>
              <a:t>Αλογόνωση</a:t>
            </a:r>
            <a:r>
              <a:rPr lang="el-GR" sz="3600" dirty="0">
                <a:latin typeface="Cambria" panose="02040503050406030204" pitchFamily="18" charset="0"/>
              </a:rPr>
              <a:t> </a:t>
            </a:r>
            <a:r>
              <a:rPr lang="el-GR" sz="3600" dirty="0" err="1">
                <a:latin typeface="Cambria" panose="02040503050406030204" pitchFamily="18" charset="0"/>
              </a:rPr>
              <a:t>καρβονυλικών</a:t>
            </a:r>
            <a:r>
              <a:rPr lang="el-GR" sz="3600" dirty="0">
                <a:latin typeface="Cambria" panose="02040503050406030204" pitchFamily="18" charset="0"/>
              </a:rPr>
              <a:t> ενώσεων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48776" y="1247775"/>
            <a:ext cx="6621735" cy="104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4764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59877" y="151667"/>
            <a:ext cx="744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Μηχανισμός </a:t>
            </a:r>
            <a:r>
              <a:rPr lang="el-GR" sz="3600" dirty="0" err="1">
                <a:latin typeface="Cambria" panose="02040503050406030204" pitchFamily="18" charset="0"/>
              </a:rPr>
              <a:t>αλογόνωσης</a:t>
            </a:r>
            <a:endParaRPr lang="el-GR" sz="3600" dirty="0">
              <a:latin typeface="Cambria" panose="020405030504060302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56922" y="1351882"/>
            <a:ext cx="5951817" cy="1111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04825" y="890274"/>
            <a:ext cx="70675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Δημιουργία </a:t>
            </a:r>
            <a:r>
              <a:rPr lang="el-GR" dirty="0" err="1">
                <a:latin typeface="Cambria" panose="02040503050406030204" pitchFamily="18" charset="0"/>
              </a:rPr>
              <a:t>ενολοιόντος</a:t>
            </a:r>
            <a:r>
              <a:rPr lang="el-GR" dirty="0">
                <a:latin typeface="Cambria" panose="02040503050406030204" pitchFamily="18" charset="0"/>
              </a:rPr>
              <a:t> (ταχύτητα καθοριστικό)</a:t>
            </a:r>
          </a:p>
        </p:txBody>
      </p:sp>
      <p:sp>
        <p:nvSpPr>
          <p:cNvPr id="5" name="Ορθογώνιο 4"/>
          <p:cNvSpPr/>
          <p:nvPr/>
        </p:nvSpPr>
        <p:spPr>
          <a:xfrm>
            <a:off x="504825" y="2525724"/>
            <a:ext cx="22181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Προσβολή αλογόνου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56921" y="2956998"/>
            <a:ext cx="5951817" cy="1704914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56921" y="5343525"/>
            <a:ext cx="4991554" cy="999482"/>
          </a:xfrm>
          <a:prstGeom prst="rect">
            <a:avLst/>
          </a:prstGeom>
        </p:spPr>
      </p:pic>
      <p:sp>
        <p:nvSpPr>
          <p:cNvPr id="8" name="Ορθογώνιο 7"/>
          <p:cNvSpPr/>
          <p:nvPr/>
        </p:nvSpPr>
        <p:spPr>
          <a:xfrm>
            <a:off x="504825" y="4875202"/>
            <a:ext cx="23936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Απόσπαση πρωτονίου</a:t>
            </a:r>
          </a:p>
        </p:txBody>
      </p:sp>
    </p:spTree>
    <p:extLst>
      <p:ext uri="{BB962C8B-B14F-4D97-AF65-F5344CB8AC3E}">
        <p14:creationId xmlns:p14="http://schemas.microsoft.com/office/powerpoint/2010/main" val="34869210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76475" y="1003161"/>
            <a:ext cx="7414650" cy="1570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3400" y="295275"/>
            <a:ext cx="6638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Cambria" panose="02040503050406030204" pitchFamily="18" charset="0"/>
              </a:rPr>
              <a:t>Η </a:t>
            </a:r>
            <a:r>
              <a:rPr lang="el-GR" sz="2000" dirty="0" err="1">
                <a:latin typeface="Cambria" panose="02040503050406030204" pitchFamily="18" charset="0"/>
              </a:rPr>
              <a:t>αλογόνωση</a:t>
            </a:r>
            <a:r>
              <a:rPr lang="el-GR" sz="2000" dirty="0">
                <a:latin typeface="Cambria" panose="02040503050406030204" pitchFamily="18" charset="0"/>
              </a:rPr>
              <a:t> επιβραδύνει την </a:t>
            </a:r>
            <a:r>
              <a:rPr lang="el-GR" sz="2000" dirty="0" err="1">
                <a:latin typeface="Cambria" panose="02040503050406030204" pitchFamily="18" charset="0"/>
              </a:rPr>
              <a:t>ενολοποίηση</a:t>
            </a:r>
            <a:r>
              <a:rPr lang="el-GR" sz="2000" dirty="0">
                <a:latin typeface="Cambria" panose="02040503050406030204" pitchFamily="18" charset="0"/>
              </a:rPr>
              <a:t> αφού η περαιτέρω απόσπαση πρωτονίου δεν ευνοείται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76475" y="3560871"/>
            <a:ext cx="2380001" cy="1083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57225" y="2867025"/>
            <a:ext cx="521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Cambria" panose="02040503050406030204" pitchFamily="18" charset="0"/>
              </a:rPr>
              <a:t>Μηχανισμός </a:t>
            </a:r>
            <a:r>
              <a:rPr lang="el-GR" sz="2000" dirty="0" err="1">
                <a:latin typeface="Cambria" panose="02040503050406030204" pitchFamily="18" charset="0"/>
              </a:rPr>
              <a:t>αλογόνωσης</a:t>
            </a:r>
            <a:r>
              <a:rPr lang="el-GR" sz="2000" dirty="0">
                <a:latin typeface="Cambria" panose="02040503050406030204" pitchFamily="18" charset="0"/>
              </a:rPr>
              <a:t> </a:t>
            </a:r>
            <a:r>
              <a:rPr lang="el-GR" sz="2000" dirty="0" err="1">
                <a:latin typeface="Cambria" panose="02040503050406030204" pitchFamily="18" charset="0"/>
              </a:rPr>
              <a:t>ενολοιόντος</a:t>
            </a:r>
            <a:endParaRPr lang="el-GR" sz="2000" dirty="0">
              <a:latin typeface="Cambria" panose="02040503050406030204" pitchFamily="18" charset="0"/>
            </a:endParaRPr>
          </a:p>
        </p:txBody>
      </p:sp>
      <p:pic>
        <p:nvPicPr>
          <p:cNvPr id="8" name="Εικόνα 7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4902152" y="3852901"/>
            <a:ext cx="471927" cy="696576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97749" y="3560871"/>
            <a:ext cx="2909141" cy="1570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3985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7977" y="142142"/>
            <a:ext cx="744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err="1">
                <a:latin typeface="Cambria" panose="02040503050406030204" pitchFamily="18" charset="0"/>
              </a:rPr>
              <a:t>Αλκυλίωση</a:t>
            </a:r>
            <a:r>
              <a:rPr lang="el-GR" sz="3600" dirty="0">
                <a:latin typeface="Cambria" panose="02040503050406030204" pitchFamily="18" charset="0"/>
              </a:rPr>
              <a:t> </a:t>
            </a:r>
            <a:r>
              <a:rPr lang="el-GR" sz="3600" dirty="0" err="1">
                <a:latin typeface="Cambria" panose="02040503050406030204" pitchFamily="18" charset="0"/>
              </a:rPr>
              <a:t>καρβονυλικών</a:t>
            </a:r>
            <a:r>
              <a:rPr lang="el-GR" sz="3600" dirty="0">
                <a:latin typeface="Cambria" panose="02040503050406030204" pitchFamily="18" charset="0"/>
              </a:rPr>
              <a:t> ενώσεων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17219" y="1571721"/>
            <a:ext cx="7340020" cy="187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3571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7977" y="465992"/>
            <a:ext cx="7447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 err="1">
                <a:latin typeface="Cambria" panose="02040503050406030204" pitchFamily="18" charset="0"/>
              </a:rPr>
              <a:t>Αλκυλίωση</a:t>
            </a:r>
            <a:r>
              <a:rPr lang="el-GR" sz="2000" dirty="0">
                <a:latin typeface="Cambria" panose="02040503050406030204" pitchFamily="18" charset="0"/>
              </a:rPr>
              <a:t> 2-μεθυλοκυκλοεξανόνης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39634" y="1714500"/>
            <a:ext cx="6923716" cy="311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275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7977" y="465992"/>
            <a:ext cx="744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Cambria" panose="02040503050406030204" pitchFamily="18" charset="0"/>
              </a:rPr>
              <a:t>Επιτυχημένη </a:t>
            </a:r>
            <a:r>
              <a:rPr lang="el-GR" sz="2400" dirty="0" err="1">
                <a:latin typeface="Cambria" panose="02040503050406030204" pitchFamily="18" charset="0"/>
              </a:rPr>
              <a:t>αλκυλίωση</a:t>
            </a:r>
            <a:r>
              <a:rPr lang="el-GR" sz="2400" dirty="0">
                <a:latin typeface="Cambria" panose="02040503050406030204" pitchFamily="18" charset="0"/>
              </a:rPr>
              <a:t> μιας κετόνης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97977" y="1666875"/>
            <a:ext cx="8254691" cy="1720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70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88327" y="94517"/>
            <a:ext cx="744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err="1">
                <a:latin typeface="Cambria" panose="02040503050406030204" pitchFamily="18" charset="0"/>
              </a:rPr>
              <a:t>Αλκυλίωση</a:t>
            </a:r>
            <a:r>
              <a:rPr lang="el-GR" sz="3600" dirty="0">
                <a:latin typeface="Cambria" panose="02040503050406030204" pitchFamily="18" charset="0"/>
              </a:rPr>
              <a:t> </a:t>
            </a:r>
            <a:r>
              <a:rPr lang="el-GR" sz="3600" dirty="0" err="1">
                <a:latin typeface="Cambria" panose="02040503050406030204" pitchFamily="18" charset="0"/>
              </a:rPr>
              <a:t>εναμινών</a:t>
            </a:r>
            <a:endParaRPr lang="el-GR" sz="3600" dirty="0">
              <a:latin typeface="Cambria" panose="020405030504060302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66875" y="1143000"/>
            <a:ext cx="28765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latin typeface="Cambria" panose="02040503050406030204" pitchFamily="18" charset="0"/>
              </a:rPr>
              <a:t>Συντονισμός </a:t>
            </a:r>
            <a:r>
              <a:rPr lang="el-GR" sz="2000" dirty="0" err="1">
                <a:latin typeface="Cambria" panose="02040503050406030204" pitchFamily="18" charset="0"/>
              </a:rPr>
              <a:t>εναμινών</a:t>
            </a:r>
            <a:endParaRPr lang="el-GR" sz="2000" dirty="0">
              <a:latin typeface="Cambria" panose="020405030504060302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444837" y="740848"/>
            <a:ext cx="3569025" cy="1632284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19074" y="2422364"/>
            <a:ext cx="9075570" cy="220335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73743" y="4872157"/>
            <a:ext cx="3660657" cy="1576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9776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0812" y="1685540"/>
            <a:ext cx="3556000" cy="45839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00938" y="3194726"/>
            <a:ext cx="2830512" cy="287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4568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7977" y="465992"/>
            <a:ext cx="744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err="1">
                <a:latin typeface="Cambria" panose="02040503050406030204" pitchFamily="18" charset="0"/>
              </a:rPr>
              <a:t>Αλδολική</a:t>
            </a:r>
            <a:r>
              <a:rPr lang="el-GR" sz="3600" dirty="0">
                <a:latin typeface="Cambria" panose="02040503050406030204" pitchFamily="18" charset="0"/>
              </a:rPr>
              <a:t> συμπύκνωση</a:t>
            </a: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3876" y="1438275"/>
            <a:ext cx="10779391" cy="209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3296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7402" y="153764"/>
            <a:ext cx="744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Μηχανισμός </a:t>
            </a:r>
            <a:r>
              <a:rPr lang="el-GR" sz="3600" dirty="0" err="1">
                <a:latin typeface="Cambria" panose="02040503050406030204" pitchFamily="18" charset="0"/>
              </a:rPr>
              <a:t>αλδολικής</a:t>
            </a:r>
            <a:r>
              <a:rPr lang="el-GR" sz="3600" dirty="0">
                <a:latin typeface="Cambria" panose="02040503050406030204" pitchFamily="18" charset="0"/>
              </a:rPr>
              <a:t> αντίδρασης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47016" y="1437819"/>
            <a:ext cx="3219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Δημιουργία </a:t>
            </a:r>
            <a:r>
              <a:rPr lang="el-GR" dirty="0" err="1">
                <a:latin typeface="Cambria" panose="02040503050406030204" pitchFamily="18" charset="0"/>
              </a:rPr>
              <a:t>ενολοιόντος</a:t>
            </a:r>
            <a:endParaRPr lang="el-GR" dirty="0">
              <a:latin typeface="Cambria" panose="020405030504060302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25029" y="855148"/>
            <a:ext cx="5687921" cy="1534675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25029" y="2734882"/>
            <a:ext cx="6921991" cy="1627567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725029" y="4786866"/>
            <a:ext cx="5687921" cy="15002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47016" y="3363999"/>
            <a:ext cx="2778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Cambria" panose="02040503050406030204" pitchFamily="18" charset="0"/>
              </a:rPr>
              <a:t>Πυρηνόφιλη</a:t>
            </a:r>
            <a:r>
              <a:rPr lang="el-GR" dirty="0">
                <a:latin typeface="Cambria" panose="02040503050406030204" pitchFamily="18" charset="0"/>
              </a:rPr>
              <a:t> προσθήκη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47016" y="5419725"/>
            <a:ext cx="2329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Cambria" panose="02040503050406030204" pitchFamily="18" charset="0"/>
              </a:rPr>
              <a:t>Πρωτονίωση</a:t>
            </a:r>
            <a:endParaRPr lang="el-GR" dirty="0"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6020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7977" y="465992"/>
            <a:ext cx="744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Αφυδάτωση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24509" y="1419225"/>
            <a:ext cx="7054442" cy="279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766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97400" y="932732"/>
            <a:ext cx="5370150" cy="207772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7725" y="438150"/>
            <a:ext cx="3362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Cambria" panose="02040503050406030204" pitchFamily="18" charset="0"/>
              </a:rPr>
              <a:t>Αλδολική</a:t>
            </a:r>
            <a:r>
              <a:rPr lang="el-GR" dirty="0">
                <a:latin typeface="Cambria" panose="02040503050406030204" pitchFamily="18" charset="0"/>
              </a:rPr>
              <a:t> αντίδραση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3874" y="3324225"/>
            <a:ext cx="40100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Cambria" panose="02040503050406030204" pitchFamily="18" charset="0"/>
              </a:rPr>
              <a:t>Αλδολική</a:t>
            </a:r>
            <a:r>
              <a:rPr lang="el-GR" dirty="0">
                <a:latin typeface="Cambria" panose="02040503050406030204" pitchFamily="18" charset="0"/>
              </a:rPr>
              <a:t> συμπύκνωση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97400" y="3950732"/>
            <a:ext cx="8531750" cy="184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4519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5993" y="923925"/>
            <a:ext cx="5399732" cy="185083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5800" y="428625"/>
            <a:ext cx="4429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Cambria" panose="02040503050406030204" pitchFamily="18" charset="0"/>
              </a:rPr>
              <a:t>Αλδολική</a:t>
            </a:r>
            <a:r>
              <a:rPr lang="el-GR" dirty="0">
                <a:latin typeface="Cambria" panose="02040503050406030204" pitchFamily="18" charset="0"/>
              </a:rPr>
              <a:t> αντίδραση της ακετόνης</a:t>
            </a: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795993" y="5086350"/>
            <a:ext cx="2074867" cy="1140125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872365" y="5273837"/>
            <a:ext cx="1356761" cy="382575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241891" y="5086350"/>
            <a:ext cx="2254125" cy="1382417"/>
          </a:xfrm>
          <a:prstGeom prst="rect">
            <a:avLst/>
          </a:prstGeom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6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4365823" y="5150190"/>
            <a:ext cx="369848" cy="1382292"/>
          </a:xfrm>
          <a:prstGeom prst="rect">
            <a:avLst/>
          </a:prstGeom>
        </p:spPr>
      </p:pic>
      <p:pic>
        <p:nvPicPr>
          <p:cNvPr id="9" name="Εικόνα 8"/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08780" y="5482031"/>
            <a:ext cx="2720911" cy="468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82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07502" y="82648"/>
            <a:ext cx="90699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err="1">
                <a:latin typeface="Cambria" panose="02040503050406030204" pitchFamily="18" charset="0"/>
              </a:rPr>
              <a:t>Διασταυρωτή</a:t>
            </a:r>
            <a:r>
              <a:rPr lang="el-GR" sz="3600" dirty="0">
                <a:latin typeface="Cambria" panose="02040503050406030204" pitchFamily="18" charset="0"/>
              </a:rPr>
              <a:t> </a:t>
            </a:r>
            <a:r>
              <a:rPr lang="el-GR" sz="3600" dirty="0" err="1">
                <a:latin typeface="Cambria" panose="02040503050406030204" pitchFamily="18" charset="0"/>
              </a:rPr>
              <a:t>αλδολική</a:t>
            </a:r>
            <a:r>
              <a:rPr lang="el-GR" sz="3600" dirty="0">
                <a:latin typeface="Cambria" panose="02040503050406030204" pitchFamily="18" charset="0"/>
              </a:rPr>
              <a:t> συμπύκνωση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72575" y="807523"/>
            <a:ext cx="5314200" cy="130620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72575" y="2192269"/>
            <a:ext cx="5314200" cy="1121669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02249" y="3392482"/>
            <a:ext cx="5815166" cy="1255718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02249" y="4790365"/>
            <a:ext cx="5815166" cy="1187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58412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40911" y="2000250"/>
            <a:ext cx="9090536" cy="14459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96938" y="904876"/>
            <a:ext cx="581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Επιτυχημένη διασταυρωτή αλδολική συμπύκνωση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9141911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7977" y="465992"/>
            <a:ext cx="744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err="1">
                <a:latin typeface="Cambria" panose="02040503050406030204" pitchFamily="18" charset="0"/>
              </a:rPr>
              <a:t>Ενδομοριακή</a:t>
            </a:r>
            <a:r>
              <a:rPr lang="el-GR" sz="3600" dirty="0">
                <a:latin typeface="Cambria" panose="02040503050406030204" pitchFamily="18" charset="0"/>
              </a:rPr>
              <a:t> </a:t>
            </a:r>
            <a:r>
              <a:rPr lang="el-GR" sz="3600" dirty="0" err="1">
                <a:latin typeface="Cambria" panose="02040503050406030204" pitchFamily="18" charset="0"/>
              </a:rPr>
              <a:t>αλδολική</a:t>
            </a:r>
            <a:r>
              <a:rPr lang="el-GR" sz="3600" dirty="0">
                <a:latin typeface="Cambria" panose="02040503050406030204" pitchFamily="18" charset="0"/>
              </a:rPr>
              <a:t> συμπύκνωση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566643" y="1112323"/>
            <a:ext cx="8579805" cy="2031022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73936" y="4581525"/>
            <a:ext cx="2575814" cy="1079391"/>
          </a:xfrm>
          <a:prstGeom prst="rect">
            <a:avLst/>
          </a:prstGeom>
        </p:spPr>
      </p:pic>
      <p:pic>
        <p:nvPicPr>
          <p:cNvPr id="5" name="Εικόνα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267012" y="4581525"/>
            <a:ext cx="602475" cy="503360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162675" y="3969771"/>
            <a:ext cx="2314575" cy="2397908"/>
          </a:xfrm>
          <a:prstGeom prst="rect">
            <a:avLst/>
          </a:prstGeom>
        </p:spPr>
      </p:pic>
      <p:cxnSp>
        <p:nvCxnSpPr>
          <p:cNvPr id="12" name="Ευθύγραμμο βέλος σύνδεσης 11"/>
          <p:cNvCxnSpPr/>
          <p:nvPr/>
        </p:nvCxnSpPr>
        <p:spPr>
          <a:xfrm flipV="1">
            <a:off x="3851764" y="5168725"/>
            <a:ext cx="1625844" cy="4097"/>
          </a:xfrm>
          <a:prstGeom prst="straightConnector1">
            <a:avLst/>
          </a:prstGeom>
          <a:ln>
            <a:solidFill>
              <a:schemeClr val="bg1">
                <a:alpha val="6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ύγραμμο βέλος σύνδεσης 14"/>
          <p:cNvCxnSpPr/>
          <p:nvPr/>
        </p:nvCxnSpPr>
        <p:spPr>
          <a:xfrm flipH="1">
            <a:off x="3894187" y="5256662"/>
            <a:ext cx="1015511" cy="879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9968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912937" y="912812"/>
            <a:ext cx="6604000" cy="1765300"/>
          </a:xfrm>
          <a:prstGeom prst="rect">
            <a:avLst/>
          </a:prstGeom>
          <a:gradFill>
            <a:gsLst>
              <a:gs pos="10000">
                <a:schemeClr val="bg2">
                  <a:tint val="97000"/>
                  <a:hueMod val="92000"/>
                  <a:satMod val="169000"/>
                  <a:lumMod val="164000"/>
                  <a:alpha val="45000"/>
                </a:schemeClr>
              </a:gs>
              <a:gs pos="100000">
                <a:schemeClr val="bg2">
                  <a:shade val="96000"/>
                  <a:satMod val="120000"/>
                  <a:lumMod val="90000"/>
                </a:schemeClr>
              </a:gs>
            </a:gsLst>
          </a:gradFill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767012" y="4198937"/>
            <a:ext cx="2501900" cy="127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16200000">
            <a:off x="5345113" y="4505325"/>
            <a:ext cx="533400" cy="73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64238" y="4059237"/>
            <a:ext cx="2057400" cy="15367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54188" y="3524251"/>
            <a:ext cx="4540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Μη ευνοική κυκλοποίηση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1788024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1088" y="355601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latin typeface="Cambria"/>
                <a:cs typeface="Cambria"/>
              </a:rPr>
              <a:t>Ισομερείωση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206909" y="828675"/>
            <a:ext cx="8351392" cy="2156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02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2838" y="1993900"/>
            <a:ext cx="6934200" cy="248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55609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81088" y="355601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Μηχανισμός της όρασης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051" y="846233"/>
            <a:ext cx="8201024" cy="5561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81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7977" y="465992"/>
            <a:ext cx="817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err="1">
                <a:latin typeface="Cambria" panose="02040503050406030204" pitchFamily="18" charset="0"/>
              </a:rPr>
              <a:t>α,β</a:t>
            </a:r>
            <a:r>
              <a:rPr lang="el-GR" sz="3600" dirty="0">
                <a:latin typeface="Cambria" panose="02040503050406030204" pitchFamily="18" charset="0"/>
              </a:rPr>
              <a:t>-Ακόρεστες </a:t>
            </a:r>
            <a:r>
              <a:rPr lang="el-GR" sz="3600" dirty="0" err="1">
                <a:latin typeface="Cambria" panose="02040503050406030204" pitchFamily="18" charset="0"/>
              </a:rPr>
              <a:t>καρβονυλικές</a:t>
            </a:r>
            <a:r>
              <a:rPr lang="el-GR" sz="3600" dirty="0">
                <a:latin typeface="Cambria" panose="02040503050406030204" pitchFamily="18" charset="0"/>
              </a:rPr>
              <a:t> ενώσεις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98613" y="2225675"/>
            <a:ext cx="7632700" cy="11049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4438" y="1698626"/>
            <a:ext cx="4381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Δομές συντονισμού της 2-βουτενάλης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93161" y="3330575"/>
            <a:ext cx="2217739" cy="1839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72625" y="5238750"/>
            <a:ext cx="2952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Άρωμα μαύρου πιπεριού</a:t>
            </a:r>
          </a:p>
        </p:txBody>
      </p:sp>
    </p:spTree>
    <p:extLst>
      <p:ext uri="{BB962C8B-B14F-4D97-AF65-F5344CB8AC3E}">
        <p14:creationId xmlns:p14="http://schemas.microsoft.com/office/powerpoint/2010/main" val="2314401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1600" y="1000125"/>
            <a:ext cx="5118100" cy="7493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90626" y="452438"/>
            <a:ext cx="4032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Ισομερείωση 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09688" y="2087563"/>
            <a:ext cx="3325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Μηχανισμός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09688" y="2539029"/>
            <a:ext cx="10148243" cy="328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9329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65338" y="608012"/>
            <a:ext cx="7556500" cy="1371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84525" y="2192337"/>
            <a:ext cx="5283200" cy="14605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32075" y="4090988"/>
            <a:ext cx="6451600" cy="154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32168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722077" y="227867"/>
            <a:ext cx="8174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Συζυγής προσθήκη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679700" y="4495800"/>
            <a:ext cx="5562600" cy="144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4800" y="3926443"/>
            <a:ext cx="666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Δομές συντονισμού α,β-ακόρεστης καρβονυλικής ένωσης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0" y="1655807"/>
            <a:ext cx="6134101" cy="184939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7750" y="1214998"/>
            <a:ext cx="9096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</a:rPr>
              <a:t>1,2-Προσθήκη                                                                                                           1,4-Προσθήκη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48375" y="1655807"/>
            <a:ext cx="6143625" cy="1849393"/>
          </a:xfrm>
          <a:prstGeom prst="rect">
            <a:avLst/>
          </a:prstGeom>
        </p:spPr>
      </p:pic>
      <p:cxnSp>
        <p:nvCxnSpPr>
          <p:cNvPr id="9" name="Ευθεία γραμμή σύνδεσης 8"/>
          <p:cNvCxnSpPr/>
          <p:nvPr/>
        </p:nvCxnSpPr>
        <p:spPr>
          <a:xfrm>
            <a:off x="6048375" y="1581150"/>
            <a:ext cx="0" cy="192405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22182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08125" y="4841875"/>
            <a:ext cx="8750300" cy="18923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51" y="4373563"/>
            <a:ext cx="30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Μηχανισμός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76600" y="317983"/>
            <a:ext cx="6802894" cy="1672742"/>
          </a:xfrm>
          <a:prstGeom prst="rect">
            <a:avLst/>
          </a:prstGeom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19275" y="2274599"/>
            <a:ext cx="7296150" cy="1742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5832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7977" y="465992"/>
            <a:ext cx="9374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1,2- και 1,4-προσθήκες οργανομεταλλικών αντιδραστηρίων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01813" y="2371725"/>
            <a:ext cx="6070600" cy="1460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7875" y="1785938"/>
            <a:ext cx="25241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1,2-Προσθήκη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17826252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070475" y="1142445"/>
            <a:ext cx="3759200" cy="3937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81188" y="1166813"/>
            <a:ext cx="457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Παρασκευή οργανοχαλκού</a:t>
            </a:r>
            <a:endParaRPr lang="en-US" dirty="0">
              <a:latin typeface="Cambria"/>
              <a:cs typeface="Cambria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81188" y="1965326"/>
            <a:ext cx="457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1,4-Προσθήκη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084124" y="2457450"/>
            <a:ext cx="7453258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5820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16063" y="587376"/>
            <a:ext cx="4579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α,β-διαλκυλίωση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516312" y="204787"/>
            <a:ext cx="4191000" cy="1562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577975" y="3049587"/>
            <a:ext cx="8305800" cy="172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7697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47812" y="944563"/>
            <a:ext cx="6040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Ξεκινώντας απο 3-μεθυλο-2-κυκλοεξενόνη, η σύνθεση της</a:t>
            </a:r>
            <a:endParaRPr lang="en-US" dirty="0">
              <a:latin typeface="Cambria"/>
              <a:cs typeface="Cambria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524750" y="407987"/>
            <a:ext cx="1130300" cy="14097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408238" y="2925764"/>
            <a:ext cx="6121400" cy="149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9025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7977" y="465992"/>
            <a:ext cx="9546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Οξύτητα </a:t>
            </a:r>
            <a:r>
              <a:rPr lang="el-GR" sz="3600" dirty="0" err="1">
                <a:latin typeface="Cambria" panose="02040503050406030204" pitchFamily="18" charset="0"/>
              </a:rPr>
              <a:t>αλδευδών</a:t>
            </a:r>
            <a:r>
              <a:rPr lang="el-GR" sz="3600" dirty="0">
                <a:latin typeface="Cambria" panose="02040503050406030204" pitchFamily="18" charset="0"/>
              </a:rPr>
              <a:t> και κετονών</a:t>
            </a:r>
            <a:r>
              <a:rPr lang="en-US" sz="3600" dirty="0">
                <a:latin typeface="Cambria" panose="02040503050406030204" pitchFamily="18" charset="0"/>
              </a:rPr>
              <a:t>:</a:t>
            </a:r>
            <a:r>
              <a:rPr lang="el-GR" sz="3600" dirty="0">
                <a:latin typeface="Cambria" panose="02040503050406030204" pitchFamily="18" charset="0"/>
              </a:rPr>
              <a:t> </a:t>
            </a:r>
            <a:r>
              <a:rPr lang="el-GR" sz="3600" dirty="0" err="1">
                <a:latin typeface="Cambria" panose="02040503050406030204" pitchFamily="18" charset="0"/>
              </a:rPr>
              <a:t>ενολοιόντα</a:t>
            </a:r>
            <a:endParaRPr lang="el-GR" sz="3600" dirty="0">
              <a:latin typeface="Cambria" panose="02040503050406030204" pitchFamily="18" charset="0"/>
            </a:endParaRPr>
          </a:p>
        </p:txBody>
      </p:sp>
      <p:pic>
        <p:nvPicPr>
          <p:cNvPr id="5" name="Εικόνα 4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09600" y="1623430"/>
            <a:ext cx="11305110" cy="262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0777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200275" y="569913"/>
            <a:ext cx="7442200" cy="11938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2301875" y="2522537"/>
            <a:ext cx="7366000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623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40726" y="342167"/>
            <a:ext cx="104130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Συζυγής προσθήκη </a:t>
            </a:r>
            <a:r>
              <a:rPr lang="el-GR" sz="3600" dirty="0" err="1">
                <a:latin typeface="Cambria" panose="02040503050406030204" pitchFamily="18" charset="0"/>
              </a:rPr>
              <a:t>ενολοιόντων</a:t>
            </a:r>
            <a:r>
              <a:rPr lang="el-GR" sz="3600" dirty="0">
                <a:latin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</a:rPr>
              <a:t>:</a:t>
            </a:r>
            <a:r>
              <a:rPr lang="el-GR" sz="3600" dirty="0">
                <a:latin typeface="Cambria" panose="02040503050406030204" pitchFamily="18" charset="0"/>
              </a:rPr>
              <a:t>Προσθήκη </a:t>
            </a:r>
            <a:r>
              <a:rPr lang="en-US" sz="3600" dirty="0">
                <a:latin typeface="Cambria" panose="02040503050406030204" pitchFamily="18" charset="0"/>
              </a:rPr>
              <a:t>Michael</a:t>
            </a:r>
            <a:endParaRPr lang="el-GR" sz="3600" dirty="0">
              <a:latin typeface="Cambria" panose="020405030504060302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692275" y="1355725"/>
            <a:ext cx="8572500" cy="19431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95337" y="4581525"/>
            <a:ext cx="9334500" cy="15875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28625" y="4095751"/>
            <a:ext cx="47228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latin typeface="Cambria"/>
                <a:cs typeface="Cambria"/>
              </a:rPr>
              <a:t>Μηχανισμός</a:t>
            </a:r>
            <a:endParaRPr lang="en-US" dirty="0">
              <a:latin typeface="Cambria"/>
              <a:cs typeface="Cambria"/>
            </a:endParaRPr>
          </a:p>
        </p:txBody>
      </p:sp>
    </p:spTree>
    <p:extLst>
      <p:ext uri="{BB962C8B-B14F-4D97-AF65-F5344CB8AC3E}">
        <p14:creationId xmlns:p14="http://schemas.microsoft.com/office/powerpoint/2010/main" val="337227175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892049" y="1285876"/>
            <a:ext cx="8609958" cy="328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73518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2576" y="285017"/>
            <a:ext cx="11822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Συζυγής προσθήκη </a:t>
            </a:r>
            <a:r>
              <a:rPr lang="el-GR" sz="3600" dirty="0" err="1">
                <a:latin typeface="Cambria" panose="02040503050406030204" pitchFamily="18" charset="0"/>
              </a:rPr>
              <a:t>ενολοιόντων</a:t>
            </a:r>
            <a:r>
              <a:rPr lang="el-GR" sz="3600" dirty="0">
                <a:latin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</a:rPr>
              <a:t>:</a:t>
            </a:r>
            <a:r>
              <a:rPr lang="el-GR" sz="3600" dirty="0" err="1">
                <a:latin typeface="Cambria" panose="02040503050406030204" pitchFamily="18" charset="0"/>
              </a:rPr>
              <a:t>Δακτυλοποίηση</a:t>
            </a:r>
            <a:r>
              <a:rPr lang="el-GR" sz="3600" dirty="0">
                <a:latin typeface="Cambria" panose="02040503050406030204" pitchFamily="18" charset="0"/>
              </a:rPr>
              <a:t> </a:t>
            </a:r>
            <a:r>
              <a:rPr lang="en-US" sz="3600" dirty="0">
                <a:latin typeface="Cambria" panose="02040503050406030204" pitchFamily="18" charset="0"/>
              </a:rPr>
              <a:t>Robinson</a:t>
            </a:r>
            <a:endParaRPr lang="el-GR" sz="3600" dirty="0">
              <a:latin typeface="Cambria" panose="02040503050406030204" pitchFamily="18" charset="0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75" y="1574096"/>
            <a:ext cx="6947275" cy="2994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28163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7C2236-82EF-820D-5BE2-4C22D98235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Παρένθεση</a:t>
            </a:r>
            <a:r>
              <a:rPr lang="en-US" dirty="0"/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9653475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322389E-191E-DA07-2F50-3C06F9F87D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9388" y="1396233"/>
            <a:ext cx="3171463" cy="174828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24458A5-1271-DAA9-6A5B-FBCA9CDDF2A3}"/>
              </a:ext>
            </a:extLst>
          </p:cNvPr>
          <p:cNvSpPr txBox="1"/>
          <p:nvPr/>
        </p:nvSpPr>
        <p:spPr>
          <a:xfrm>
            <a:off x="2032000" y="822960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/>
              <a:t>Γωνία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Burgi</a:t>
            </a:r>
            <a:r>
              <a:rPr lang="en-US" dirty="0"/>
              <a:t> </a:t>
            </a:r>
            <a:r>
              <a:rPr lang="en-US" dirty="0" err="1"/>
              <a:t>Dunitz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DC9258-9CF1-638E-4C51-049228227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2955" y="3951952"/>
            <a:ext cx="5116010" cy="253041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87E5114-2D73-63AA-1CFF-48244282D0B8}"/>
              </a:ext>
            </a:extLst>
          </p:cNvPr>
          <p:cNvSpPr txBox="1"/>
          <p:nvPr/>
        </p:nvSpPr>
        <p:spPr>
          <a:xfrm>
            <a:off x="6370320" y="3429000"/>
            <a:ext cx="217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Γωνία </a:t>
            </a:r>
            <a:r>
              <a:rPr lang="en-US" dirty="0">
                <a:latin typeface="Cambria" panose="02040503050406030204" pitchFamily="18" charset="0"/>
                <a:ea typeface="Cambria" panose="02040503050406030204" pitchFamily="18" charset="0"/>
              </a:rPr>
              <a:t>Flippin Lodge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624ED5-5594-2862-608E-1C1C2F3EC689}"/>
              </a:ext>
            </a:extLst>
          </p:cNvPr>
          <p:cNvSpPr txBox="1"/>
          <p:nvPr/>
        </p:nvSpPr>
        <p:spPr>
          <a:xfrm>
            <a:off x="6725920" y="822960"/>
            <a:ext cx="379847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Πυρηνόφιλη Προσθήκη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46271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2159F56-DA0D-42E4-4565-0D2118F5C0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297" y="2564825"/>
            <a:ext cx="5648446" cy="353683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65BD54C-6979-19E8-BF98-6C08344B724C}"/>
              </a:ext>
            </a:extLst>
          </p:cNvPr>
          <p:cNvSpPr txBox="1"/>
          <p:nvPr/>
        </p:nvSpPr>
        <p:spPr>
          <a:xfrm>
            <a:off x="1198880" y="494735"/>
            <a:ext cx="40600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>
                <a:latin typeface="Cambria" panose="02040503050406030204" pitchFamily="18" charset="0"/>
                <a:ea typeface="Cambria" panose="02040503050406030204" pitchFamily="18" charset="0"/>
              </a:rPr>
              <a:t>Δημιουργία Ενολοιόντων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81084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B6B85B2-A6F1-F3A4-9DD7-598F2A321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1036" y="2816332"/>
            <a:ext cx="7039352" cy="38181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593F85-A925-2762-E838-A0B523A16AF7}"/>
              </a:ext>
            </a:extLst>
          </p:cNvPr>
          <p:cNvSpPr txBox="1"/>
          <p:nvPr/>
        </p:nvSpPr>
        <p:spPr>
          <a:xfrm>
            <a:off x="2956560" y="2170001"/>
            <a:ext cx="1743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Θερμοδυναμικό</a:t>
            </a:r>
          </a:p>
          <a:p>
            <a:r>
              <a:rPr lang="el-GR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ενολοιον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7CC09C8-3F02-CF6D-8B40-74BAF0BE7BCE}"/>
              </a:ext>
            </a:extLst>
          </p:cNvPr>
          <p:cNvSpPr txBox="1"/>
          <p:nvPr/>
        </p:nvSpPr>
        <p:spPr>
          <a:xfrm>
            <a:off x="5699760" y="2170000"/>
            <a:ext cx="10860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Κινητικό</a:t>
            </a:r>
          </a:p>
          <a:p>
            <a:r>
              <a:rPr lang="el-GR" dirty="0">
                <a:solidFill>
                  <a:schemeClr val="accent4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Ενολοιον</a:t>
            </a:r>
            <a:endParaRPr lang="en-US" dirty="0">
              <a:solidFill>
                <a:schemeClr val="accent4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26E7AA-50AF-3AA1-1D71-3FC1DADEA14C}"/>
              </a:ext>
            </a:extLst>
          </p:cNvPr>
          <p:cNvSpPr txBox="1"/>
          <p:nvPr/>
        </p:nvSpPr>
        <p:spPr>
          <a:xfrm>
            <a:off x="8524240" y="1960880"/>
            <a:ext cx="174797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Ασταθες λόγω</a:t>
            </a:r>
          </a:p>
          <a:p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Στερεοχημικών </a:t>
            </a:r>
          </a:p>
          <a:p>
            <a:r>
              <a:rPr lang="el-GR" dirty="0">
                <a:latin typeface="Cambria" panose="02040503050406030204" pitchFamily="18" charset="0"/>
                <a:ea typeface="Cambria" panose="02040503050406030204" pitchFamily="18" charset="0"/>
              </a:rPr>
              <a:t>απώσεων</a:t>
            </a:r>
            <a:endParaRPr lang="en-US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83724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7755C1-2D4B-9370-E4AC-E775BF01B5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982" y="2759015"/>
            <a:ext cx="4190035" cy="13399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D049645-296F-3537-1485-C99D4F05C3AC}"/>
              </a:ext>
            </a:extLst>
          </p:cNvPr>
          <p:cNvSpPr txBox="1"/>
          <p:nvPr/>
        </p:nvSpPr>
        <p:spPr>
          <a:xfrm>
            <a:off x="4000982" y="1943100"/>
            <a:ext cx="36420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Μοντέλο μεταβατικής κατάστασης</a:t>
            </a:r>
          </a:p>
          <a:p>
            <a:r>
              <a:rPr lang="en-US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Zimmerman Traxler</a:t>
            </a:r>
          </a:p>
        </p:txBody>
      </p:sp>
    </p:spTree>
    <p:extLst>
      <p:ext uri="{BB962C8B-B14F-4D97-AF65-F5344CB8AC3E}">
        <p14:creationId xmlns:p14="http://schemas.microsoft.com/office/powerpoint/2010/main" val="83703546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B7739A-525F-5413-D063-DA180B740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629" y="1245079"/>
            <a:ext cx="5810491" cy="5434642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E5126C2-5892-649E-C1B5-4FD2E37686EB}"/>
              </a:ext>
            </a:extLst>
          </p:cNvPr>
          <p:cNvSpPr txBox="1"/>
          <p:nvPr/>
        </p:nvSpPr>
        <p:spPr>
          <a:xfrm>
            <a:off x="4419600" y="721360"/>
            <a:ext cx="22239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Αλδολική Αντίδραση</a:t>
            </a:r>
            <a:endParaRPr lang="en-US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2754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7977" y="465992"/>
            <a:ext cx="7447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Παρασκευή </a:t>
            </a:r>
            <a:r>
              <a:rPr lang="el-GR" sz="3600" dirty="0" err="1">
                <a:latin typeface="Cambria" panose="02040503050406030204" pitchFamily="18" charset="0"/>
              </a:rPr>
              <a:t>ενολοιόντος</a:t>
            </a:r>
            <a:endParaRPr lang="el-GR" sz="3600" dirty="0">
              <a:latin typeface="Cambria" panose="020405030504060302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397977" y="1895475"/>
            <a:ext cx="8147146" cy="2172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7496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31302" y="208817"/>
            <a:ext cx="8479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err="1">
                <a:latin typeface="Cambria" panose="02040503050406030204" pitchFamily="18" charset="0"/>
              </a:rPr>
              <a:t>Τοποεκλεκτική</a:t>
            </a:r>
            <a:r>
              <a:rPr lang="el-GR" sz="3600" dirty="0">
                <a:latin typeface="Cambria" panose="02040503050406030204" pitchFamily="18" charset="0"/>
              </a:rPr>
              <a:t> δημιουργία </a:t>
            </a:r>
            <a:r>
              <a:rPr lang="el-GR" sz="3600" dirty="0" err="1">
                <a:latin typeface="Cambria" panose="02040503050406030204" pitchFamily="18" charset="0"/>
              </a:rPr>
              <a:t>ενολοιόντος</a:t>
            </a:r>
            <a:endParaRPr lang="el-GR" sz="3600" dirty="0">
              <a:latin typeface="Cambria" panose="020405030504060302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52974" y="1112323"/>
            <a:ext cx="8553001" cy="2504320"/>
          </a:xfrm>
          <a:prstGeom prst="rect">
            <a:avLst/>
          </a:prstGeom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82799" y="4213791"/>
            <a:ext cx="9956626" cy="2139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721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97977" y="465992"/>
            <a:ext cx="88032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 err="1">
                <a:latin typeface="Cambria" panose="02040503050406030204" pitchFamily="18" charset="0"/>
              </a:rPr>
              <a:t>Αμφιδραστική</a:t>
            </a:r>
            <a:r>
              <a:rPr lang="el-GR" sz="3600" dirty="0">
                <a:latin typeface="Cambria" panose="02040503050406030204" pitchFamily="18" charset="0"/>
              </a:rPr>
              <a:t> συμπεριφορά </a:t>
            </a:r>
            <a:r>
              <a:rPr lang="el-GR" sz="3600" dirty="0" err="1">
                <a:latin typeface="Cambria" panose="02040503050406030204" pitchFamily="18" charset="0"/>
              </a:rPr>
              <a:t>ενολοιόντος</a:t>
            </a:r>
            <a:r>
              <a:rPr lang="el-GR" sz="3600" dirty="0">
                <a:latin typeface="Cambria" panose="02040503050406030204" pitchFamily="18" charset="0"/>
              </a:rPr>
              <a:t> </a:t>
            </a:r>
            <a:r>
              <a:rPr lang="el-GR" sz="3600" dirty="0" err="1">
                <a:latin typeface="Cambria" panose="02040503050406030204" pitchFamily="18" charset="0"/>
              </a:rPr>
              <a:t>κυκλοεξανόνης</a:t>
            </a:r>
            <a:endParaRPr lang="el-GR" sz="3600" dirty="0">
              <a:latin typeface="Cambria" panose="02040503050406030204" pitchFamily="18" charset="0"/>
            </a:endParaRP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07116" y="1962150"/>
            <a:ext cx="10664886" cy="204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4239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4324" y="465992"/>
            <a:ext cx="11153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Βασικά-</a:t>
            </a:r>
            <a:r>
              <a:rPr lang="el-GR" sz="3600" dirty="0" err="1">
                <a:latin typeface="Cambria" panose="02040503050406030204" pitchFamily="18" charset="0"/>
              </a:rPr>
              <a:t>καταλυόμενη</a:t>
            </a:r>
            <a:r>
              <a:rPr lang="el-GR" sz="3600" dirty="0">
                <a:latin typeface="Cambria" panose="02040503050406030204" pitchFamily="18" charset="0"/>
              </a:rPr>
              <a:t> ισορροπία </a:t>
            </a:r>
            <a:r>
              <a:rPr lang="el-GR" sz="3600" dirty="0" err="1">
                <a:latin typeface="Cambria" panose="02040503050406030204" pitchFamily="18" charset="0"/>
              </a:rPr>
              <a:t>ενολικής-κετο</a:t>
            </a:r>
            <a:r>
              <a:rPr lang="el-GR" sz="3600" dirty="0">
                <a:latin typeface="Cambria" panose="02040503050406030204" pitchFamily="18" charset="0"/>
              </a:rPr>
              <a:t> μορφής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314324" y="1790701"/>
            <a:ext cx="11280239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2844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57250" y="465992"/>
            <a:ext cx="11115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600" dirty="0">
                <a:latin typeface="Cambria" panose="02040503050406030204" pitchFamily="18" charset="0"/>
              </a:rPr>
              <a:t>Όξινα-</a:t>
            </a:r>
            <a:r>
              <a:rPr lang="el-GR" sz="3600" dirty="0" err="1">
                <a:latin typeface="Cambria" panose="02040503050406030204" pitchFamily="18" charset="0"/>
              </a:rPr>
              <a:t>καταλυόμενη</a:t>
            </a:r>
            <a:r>
              <a:rPr lang="el-GR" sz="3600" dirty="0">
                <a:latin typeface="Cambria" panose="02040503050406030204" pitchFamily="18" charset="0"/>
              </a:rPr>
              <a:t> ισορροπία </a:t>
            </a:r>
            <a:r>
              <a:rPr lang="el-GR" sz="3600" dirty="0" err="1">
                <a:latin typeface="Cambria" panose="02040503050406030204" pitchFamily="18" charset="0"/>
              </a:rPr>
              <a:t>ενολικής-κετο</a:t>
            </a:r>
            <a:r>
              <a:rPr lang="el-GR" sz="3600" dirty="0">
                <a:latin typeface="Cambria" panose="02040503050406030204" pitchFamily="18" charset="0"/>
              </a:rPr>
              <a:t> μορφής </a:t>
            </a:r>
          </a:p>
        </p:txBody>
      </p:sp>
      <p:pic>
        <p:nvPicPr>
          <p:cNvPr id="2" name="Εικόνα 1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171575" y="1333500"/>
            <a:ext cx="10010775" cy="1922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15926"/>
      </p:ext>
    </p:extLst>
  </p:cSld>
  <p:clrMapOvr>
    <a:masterClrMapping/>
  </p:clrMapOvr>
</p:sld>
</file>

<file path=ppt/theme/theme1.xml><?xml version="1.0" encoding="utf-8"?>
<a:theme xmlns:a="http://schemas.openxmlformats.org/drawingml/2006/main" name="Κομμάτι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237</TotalTime>
  <Words>201</Words>
  <Application>Microsoft Office PowerPoint</Application>
  <PresentationFormat>Widescreen</PresentationFormat>
  <Paragraphs>70</Paragraphs>
  <Slides>49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3" baseType="lpstr">
      <vt:lpstr>Cambria</vt:lpstr>
      <vt:lpstr>Century Gothic</vt:lpstr>
      <vt:lpstr>Wingdings 3</vt:lpstr>
      <vt:lpstr>Κομμάτι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Παρένθεση: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LPH</dc:creator>
  <cp:lastModifiedBy>talent</cp:lastModifiedBy>
  <cp:revision>25</cp:revision>
  <dcterms:created xsi:type="dcterms:W3CDTF">2016-11-18T18:45:11Z</dcterms:created>
  <dcterms:modified xsi:type="dcterms:W3CDTF">2023-11-29T07:42:11Z</dcterms:modified>
</cp:coreProperties>
</file>