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0" r:id="rId3"/>
    <p:sldId id="325" r:id="rId4"/>
    <p:sldId id="302" r:id="rId5"/>
    <p:sldId id="303" r:id="rId6"/>
    <p:sldId id="281" r:id="rId7"/>
    <p:sldId id="304" r:id="rId8"/>
    <p:sldId id="305" r:id="rId9"/>
    <p:sldId id="306" r:id="rId10"/>
    <p:sldId id="307" r:id="rId11"/>
    <p:sldId id="308" r:id="rId12"/>
    <p:sldId id="257" r:id="rId13"/>
    <p:sldId id="309" r:id="rId14"/>
    <p:sldId id="310" r:id="rId15"/>
    <p:sldId id="321" r:id="rId16"/>
    <p:sldId id="258" r:id="rId17"/>
    <p:sldId id="259" r:id="rId18"/>
    <p:sldId id="313" r:id="rId19"/>
    <p:sldId id="311" r:id="rId20"/>
    <p:sldId id="312" r:id="rId21"/>
    <p:sldId id="260" r:id="rId22"/>
    <p:sldId id="263" r:id="rId23"/>
    <p:sldId id="261" r:id="rId24"/>
    <p:sldId id="262" r:id="rId25"/>
    <p:sldId id="264" r:id="rId26"/>
    <p:sldId id="265" r:id="rId27"/>
    <p:sldId id="323" r:id="rId28"/>
    <p:sldId id="324" r:id="rId29"/>
    <p:sldId id="322" r:id="rId30"/>
    <p:sldId id="266" r:id="rId31"/>
    <p:sldId id="270" r:id="rId32"/>
    <p:sldId id="269" r:id="rId33"/>
    <p:sldId id="268" r:id="rId34"/>
    <p:sldId id="272" r:id="rId35"/>
    <p:sldId id="314" r:id="rId36"/>
    <p:sldId id="315" r:id="rId37"/>
    <p:sldId id="316" r:id="rId38"/>
    <p:sldId id="271" r:id="rId39"/>
    <p:sldId id="275" r:id="rId40"/>
    <p:sldId id="274" r:id="rId41"/>
    <p:sldId id="317" r:id="rId42"/>
    <p:sldId id="267" r:id="rId43"/>
    <p:sldId id="273" r:id="rId44"/>
    <p:sldId id="318" r:id="rId45"/>
    <p:sldId id="319" r:id="rId46"/>
    <p:sldId id="282" r:id="rId47"/>
    <p:sldId id="276" r:id="rId48"/>
    <p:sldId id="298" r:id="rId49"/>
    <p:sldId id="299" r:id="rId50"/>
    <p:sldId id="300" r:id="rId51"/>
    <p:sldId id="283" r:id="rId52"/>
    <p:sldId id="284" r:id="rId53"/>
    <p:sldId id="285" r:id="rId54"/>
    <p:sldId id="286" r:id="rId55"/>
    <p:sldId id="326" r:id="rId56"/>
    <p:sldId id="328" r:id="rId57"/>
    <p:sldId id="329" r:id="rId58"/>
    <p:sldId id="287" r:id="rId59"/>
    <p:sldId id="288" r:id="rId60"/>
    <p:sldId id="330" r:id="rId61"/>
    <p:sldId id="331" r:id="rId62"/>
    <p:sldId id="338" r:id="rId63"/>
    <p:sldId id="290" r:id="rId64"/>
    <p:sldId id="332" r:id="rId65"/>
    <p:sldId id="339" r:id="rId66"/>
    <p:sldId id="334" r:id="rId67"/>
    <p:sldId id="291" r:id="rId68"/>
    <p:sldId id="292" r:id="rId69"/>
    <p:sldId id="293" r:id="rId70"/>
    <p:sldId id="294" r:id="rId71"/>
    <p:sldId id="301" r:id="rId72"/>
    <p:sldId id="295" r:id="rId73"/>
    <p:sldId id="296" r:id="rId74"/>
    <p:sldId id="297" r:id="rId75"/>
    <p:sldId id="335" r:id="rId76"/>
    <p:sldId id="336" r:id="rId7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7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image" Target="../media/image77.emf"/><Relationship Id="rId7" Type="http://schemas.openxmlformats.org/officeDocument/2006/relationships/image" Target="../media/image81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emf"/><Relationship Id="rId5" Type="http://schemas.openxmlformats.org/officeDocument/2006/relationships/image" Target="../media/image79.emf"/><Relationship Id="rId10" Type="http://schemas.openxmlformats.org/officeDocument/2006/relationships/image" Target="../media/image84.emf"/><Relationship Id="rId4" Type="http://schemas.openxmlformats.org/officeDocument/2006/relationships/image" Target="../media/image78.emf"/><Relationship Id="rId9" Type="http://schemas.openxmlformats.org/officeDocument/2006/relationships/image" Target="../media/image83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tiff"/><Relationship Id="rId2" Type="http://schemas.openxmlformats.org/officeDocument/2006/relationships/image" Target="../media/image104.tif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3.emf"/><Relationship Id="rId4" Type="http://schemas.openxmlformats.org/officeDocument/2006/relationships/image" Target="../media/image122.e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1907932"/>
          </a:xfrm>
        </p:spPr>
        <p:txBody>
          <a:bodyPr/>
          <a:lstStyle/>
          <a:p>
            <a:r>
              <a:rPr lang="el-GR" dirty="0">
                <a:solidFill>
                  <a:schemeClr val="bg2"/>
                </a:solidFill>
                <a:latin typeface="Cambria"/>
                <a:cs typeface="Cambria"/>
              </a:rPr>
              <a:t>ΑλΔΕΥΔΕΣ κΑΙ ΚΕΤΟΝΕΣ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srgbClr val="FF0000"/>
                </a:solidFill>
                <a:latin typeface="Cambria" panose="02040503050406030204" pitchFamily="18" charset="0"/>
              </a:rPr>
              <a:t>Η </a:t>
            </a:r>
            <a:r>
              <a:rPr lang="el-GR" sz="2800" dirty="0" err="1">
                <a:solidFill>
                  <a:srgbClr val="FF0000"/>
                </a:solidFill>
                <a:latin typeface="Cambria" panose="02040503050406030204" pitchFamily="18" charset="0"/>
              </a:rPr>
              <a:t>καρβονυλική</a:t>
            </a:r>
            <a:r>
              <a:rPr lang="el-GR" sz="2800" dirty="0">
                <a:solidFill>
                  <a:srgbClr val="FF0000"/>
                </a:solidFill>
                <a:latin typeface="Cambria" panose="02040503050406030204" pitchFamily="18" charset="0"/>
              </a:rPr>
              <a:t> ομάδα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525" y="4924425"/>
            <a:ext cx="46482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0" y="525462"/>
            <a:ext cx="75692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37" y="3322637"/>
            <a:ext cx="2717800" cy="187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713" y="3078163"/>
            <a:ext cx="2095500" cy="233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012" y="3824288"/>
            <a:ext cx="17399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44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879600"/>
            <a:ext cx="76962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72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1669" y="898281"/>
            <a:ext cx="6569442" cy="589085"/>
          </a:xfrm>
        </p:spPr>
        <p:txBody>
          <a:bodyPr>
            <a:normAutofit/>
          </a:bodyPr>
          <a:lstStyle/>
          <a:p>
            <a:r>
              <a:rPr lang="el-GR" sz="1800" dirty="0">
                <a:latin typeface="Cambria"/>
                <a:cs typeface="Cambria"/>
              </a:rPr>
              <a:t>Εικόνα τροχιακών της </a:t>
            </a:r>
            <a:r>
              <a:rPr lang="el-GR" sz="1800" dirty="0" err="1">
                <a:latin typeface="Cambria"/>
                <a:cs typeface="Cambria"/>
              </a:rPr>
              <a:t>καρβονυλικής</a:t>
            </a:r>
            <a:r>
              <a:rPr lang="el-GR" sz="1800" dirty="0">
                <a:latin typeface="Cambria"/>
                <a:cs typeface="Cambria"/>
              </a:rPr>
              <a:t> ομάδας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54" y="1574750"/>
            <a:ext cx="5847623" cy="35406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138" y="2773363"/>
            <a:ext cx="25146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0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3020041" cy="1507067"/>
          </a:xfrm>
        </p:spPr>
        <p:txBody>
          <a:bodyPr/>
          <a:lstStyle/>
          <a:p>
            <a:r>
              <a:rPr lang="el-GR" dirty="0">
                <a:latin typeface="Cambria"/>
                <a:cs typeface="Cambria"/>
              </a:rPr>
              <a:t>πόλωση 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2020888"/>
            <a:ext cx="69850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54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latin typeface="Cambria"/>
                <a:cs typeface="Cambria"/>
              </a:rPr>
              <a:t>συνΕΠΕΙΑ</a:t>
            </a:r>
            <a:r>
              <a:rPr lang="el-GR" dirty="0">
                <a:latin typeface="Cambria"/>
                <a:cs typeface="Cambria"/>
              </a:rPr>
              <a:t> </a:t>
            </a:r>
            <a:r>
              <a:rPr lang="el-GR" dirty="0" err="1">
                <a:latin typeface="Cambria"/>
                <a:cs typeface="Cambria"/>
              </a:rPr>
              <a:t>ΠΟΛΩΣΗς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787512"/>
            <a:ext cx="8147050" cy="37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84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99093A4-8770-7244-807A-AA133F9CD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269" y="970670"/>
            <a:ext cx="9641058" cy="461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92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5876" y="211014"/>
            <a:ext cx="6866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  <a:latin typeface="Cambria"/>
                <a:cs typeface="Cambria"/>
              </a:rPr>
              <a:t>Παρασκευές </a:t>
            </a:r>
            <a:r>
              <a:rPr lang="el-GR" sz="3200" dirty="0" err="1">
                <a:solidFill>
                  <a:srgbClr val="FF0000"/>
                </a:solidFill>
                <a:latin typeface="Cambria"/>
                <a:cs typeface="Cambria"/>
              </a:rPr>
              <a:t>Αλδεύδων</a:t>
            </a:r>
            <a:r>
              <a:rPr lang="el-GR" sz="3200" dirty="0">
                <a:solidFill>
                  <a:srgbClr val="FF0000"/>
                </a:solidFill>
                <a:latin typeface="Cambria"/>
                <a:cs typeface="Cambria"/>
              </a:rPr>
              <a:t> και Κετονών</a:t>
            </a:r>
            <a:r>
              <a:rPr lang="en-US" sz="3200" dirty="0">
                <a:solidFill>
                  <a:srgbClr val="FF0000"/>
                </a:solidFill>
                <a:latin typeface="Cambria"/>
                <a:cs typeface="Cambria"/>
              </a:rPr>
              <a:t>:</a:t>
            </a:r>
            <a:endParaRPr lang="el-GR" sz="32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76" y="1525485"/>
            <a:ext cx="9294252" cy="36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37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15" y="131773"/>
            <a:ext cx="9750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ambria"/>
                <a:cs typeface="Cambria"/>
              </a:rPr>
              <a:t>Οξείδωση Αλκοολών με αντιδραστήρια Χρωμίου </a:t>
            </a:r>
            <a:r>
              <a:rPr lang="en-US" sz="2800" dirty="0">
                <a:latin typeface="Cambria"/>
                <a:cs typeface="Cambria"/>
              </a:rPr>
              <a:t>(VI)</a:t>
            </a:r>
            <a:endParaRPr lang="el-GR" sz="2800" dirty="0">
              <a:latin typeface="Cambria"/>
              <a:cs typeface="Cambria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31" y="895746"/>
            <a:ext cx="6110169" cy="976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7831" y="2171700"/>
            <a:ext cx="713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Χρήση </a:t>
            </a:r>
            <a:r>
              <a:rPr lang="en-US" dirty="0">
                <a:latin typeface="Cambria"/>
                <a:cs typeface="Cambria"/>
              </a:rPr>
              <a:t>PCC (CrO</a:t>
            </a:r>
            <a:r>
              <a:rPr lang="en-US" baseline="-25000" dirty="0">
                <a:latin typeface="Cambria"/>
                <a:cs typeface="Cambria"/>
              </a:rPr>
              <a:t>3</a:t>
            </a:r>
            <a:r>
              <a:rPr lang="en-US" dirty="0">
                <a:latin typeface="Cambria"/>
                <a:cs typeface="Cambria"/>
              </a:rPr>
              <a:t> + </a:t>
            </a:r>
            <a:r>
              <a:rPr lang="el-GR" dirty="0" err="1">
                <a:latin typeface="Cambria"/>
                <a:cs typeface="Cambria"/>
              </a:rPr>
              <a:t>Πυριδίνη</a:t>
            </a:r>
            <a:r>
              <a:rPr lang="en-US" dirty="0">
                <a:latin typeface="Cambria"/>
                <a:cs typeface="Cambria"/>
              </a:rPr>
              <a:t> + </a:t>
            </a:r>
            <a:r>
              <a:rPr lang="en-US" dirty="0" err="1">
                <a:latin typeface="Cambria"/>
                <a:cs typeface="Cambria"/>
              </a:rPr>
              <a:t>HCl</a:t>
            </a:r>
            <a:r>
              <a:rPr lang="en-US" dirty="0">
                <a:latin typeface="Cambria"/>
                <a:cs typeface="Cambria"/>
              </a:rPr>
              <a:t>)</a:t>
            </a:r>
            <a:endParaRPr lang="el-GR" dirty="0">
              <a:latin typeface="Cambria"/>
              <a:cs typeface="Cambria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477" y="2541032"/>
            <a:ext cx="6024623" cy="11476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2131" y="4000500"/>
            <a:ext cx="429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παρουσία νερού</a:t>
            </a:r>
            <a:r>
              <a:rPr lang="en-US" dirty="0">
                <a:latin typeface="Cambria"/>
                <a:cs typeface="Cambria"/>
              </a:rPr>
              <a:t>:</a:t>
            </a:r>
            <a:endParaRPr lang="el-GR" dirty="0">
              <a:latin typeface="Cambria"/>
              <a:cs typeface="Cambria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753" y="4580959"/>
            <a:ext cx="6819369" cy="114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39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38" y="2995613"/>
            <a:ext cx="1905000" cy="102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5" y="1325562"/>
            <a:ext cx="635000" cy="63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187" y="1333500"/>
            <a:ext cx="635000" cy="63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8813" y="1325563"/>
            <a:ext cx="635000" cy="63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5" y="1333500"/>
            <a:ext cx="635000" cy="63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6812" y="2111375"/>
            <a:ext cx="48133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70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latin typeface="Cambria"/>
                <a:cs typeface="Cambria"/>
              </a:rPr>
              <a:t>Εκλεκτική οξείδωση </a:t>
            </a:r>
            <a:r>
              <a:rPr lang="el-GR" dirty="0">
                <a:latin typeface="Cambria"/>
                <a:cs typeface="Cambria"/>
              </a:rPr>
              <a:t>αλλυλικών αλκοολών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12" y="765175"/>
            <a:ext cx="109601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6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BFF4D540-45BD-E74B-BBFA-A2C0062CE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66" y="492370"/>
            <a:ext cx="4427039" cy="354769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5EB841F-539A-F44F-AE29-5A86D133C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149" y="492370"/>
            <a:ext cx="3514580" cy="336814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9A522F8-7466-C74A-9423-4F7AF764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97" y="4628230"/>
            <a:ext cx="2843431" cy="1209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45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953" y="571500"/>
            <a:ext cx="3810000" cy="571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C859D2-0FD1-42E2-A4A1-5566571403B2}"/>
              </a:ext>
            </a:extLst>
          </p:cNvPr>
          <p:cNvSpPr txBox="1"/>
          <p:nvPr/>
        </p:nvSpPr>
        <p:spPr>
          <a:xfrm>
            <a:off x="597159" y="1175657"/>
            <a:ext cx="5141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Πράσινη οξείδωση αλκοολών</a:t>
            </a:r>
          </a:p>
        </p:txBody>
      </p:sp>
    </p:spTree>
    <p:extLst>
      <p:ext uri="{BB962C8B-B14F-4D97-AF65-F5344CB8AC3E}">
        <p14:creationId xmlns:p14="http://schemas.microsoft.com/office/powerpoint/2010/main" val="258930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0777" y="536330"/>
            <a:ext cx="8220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err="1">
                <a:latin typeface="Cambria"/>
                <a:cs typeface="Cambria"/>
              </a:rPr>
              <a:t>Οζονόλυση</a:t>
            </a:r>
            <a:r>
              <a:rPr lang="el-GR" sz="2800" dirty="0">
                <a:latin typeface="Cambria"/>
                <a:cs typeface="Cambria"/>
              </a:rPr>
              <a:t> αλκενίων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43" y="1485901"/>
            <a:ext cx="7135888" cy="220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84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931" y="413238"/>
            <a:ext cx="7280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ambria"/>
                <a:cs typeface="Cambria"/>
              </a:rPr>
              <a:t>Ενυδάτωση </a:t>
            </a:r>
            <a:r>
              <a:rPr lang="el-GR" sz="2800" dirty="0" err="1">
                <a:latin typeface="Cambria"/>
                <a:cs typeface="Cambria"/>
              </a:rPr>
              <a:t>αλκυνίων</a:t>
            </a:r>
            <a:endParaRPr lang="el-GR" sz="2800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5415" y="1399564"/>
            <a:ext cx="312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mbria"/>
                <a:cs typeface="Cambria"/>
              </a:rPr>
              <a:t>Markonikov</a:t>
            </a:r>
            <a:r>
              <a:rPr lang="el-GR" dirty="0">
                <a:latin typeface="Cambria"/>
                <a:cs typeface="Cambria"/>
              </a:rPr>
              <a:t> ενυδάτωση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520" y="1882287"/>
            <a:ext cx="6676236" cy="1543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0410" y="3479434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Anti-</a:t>
            </a:r>
            <a:r>
              <a:rPr lang="en-US" dirty="0" err="1">
                <a:latin typeface="Cambria"/>
                <a:cs typeface="Cambria"/>
              </a:rPr>
              <a:t>Markonikov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l-GR" dirty="0">
                <a:latin typeface="Cambria"/>
                <a:cs typeface="Cambria"/>
              </a:rPr>
              <a:t>ενυδάτωση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395" y="3895686"/>
            <a:ext cx="6986182" cy="144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28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915" y="545123"/>
            <a:ext cx="8264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/>
                <a:cs typeface="Cambria"/>
              </a:rPr>
              <a:t>Friedel</a:t>
            </a:r>
            <a:r>
              <a:rPr lang="en-US" sz="2800" dirty="0">
                <a:latin typeface="Cambria"/>
                <a:cs typeface="Cambria"/>
              </a:rPr>
              <a:t>-Grafts </a:t>
            </a:r>
            <a:r>
              <a:rPr lang="el-GR" sz="2800" dirty="0" err="1">
                <a:latin typeface="Cambria"/>
                <a:cs typeface="Cambria"/>
              </a:rPr>
              <a:t>ακυλίωση</a:t>
            </a:r>
            <a:endParaRPr lang="el-GR" sz="2800" dirty="0">
              <a:latin typeface="Cambria"/>
              <a:cs typeface="Cambria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01" y="2224454"/>
            <a:ext cx="7736999" cy="178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89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062" y="624254"/>
            <a:ext cx="8291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Cambria"/>
                <a:cs typeface="Cambria"/>
              </a:rPr>
              <a:t>Δραστικότητα της </a:t>
            </a:r>
            <a:r>
              <a:rPr lang="el-GR" sz="3200" dirty="0" err="1">
                <a:latin typeface="Cambria"/>
                <a:cs typeface="Cambria"/>
              </a:rPr>
              <a:t>καρβονυλικής</a:t>
            </a:r>
            <a:r>
              <a:rPr lang="el-GR" sz="3200" dirty="0">
                <a:latin typeface="Cambria"/>
                <a:cs typeface="Cambria"/>
              </a:rPr>
              <a:t> ομάδας</a:t>
            </a:r>
            <a:r>
              <a:rPr lang="en-US" sz="3200" dirty="0">
                <a:latin typeface="Cambria"/>
                <a:cs typeface="Cambria"/>
              </a:rPr>
              <a:t>: </a:t>
            </a:r>
            <a:r>
              <a:rPr lang="el-GR" sz="3200" dirty="0">
                <a:latin typeface="Cambria"/>
                <a:cs typeface="Cambria"/>
              </a:rPr>
              <a:t>Μηχανισμός της προσθήκης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7691" y="2259623"/>
            <a:ext cx="452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Περιοχές δραστικότητας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2" y="2761288"/>
            <a:ext cx="6576646" cy="257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5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530" y="615462"/>
            <a:ext cx="8053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ambria"/>
                <a:cs typeface="Cambria"/>
              </a:rPr>
              <a:t>Ιοντική προσθήκη στην </a:t>
            </a:r>
            <a:r>
              <a:rPr lang="el-GR" sz="2800" dirty="0" err="1">
                <a:latin typeface="Cambria"/>
                <a:cs typeface="Cambria"/>
              </a:rPr>
              <a:t>καρβονυλική</a:t>
            </a:r>
            <a:r>
              <a:rPr lang="el-GR" sz="2800" dirty="0">
                <a:latin typeface="Cambria"/>
                <a:cs typeface="Cambria"/>
              </a:rPr>
              <a:t> ομάδα</a:t>
            </a:r>
            <a:r>
              <a:rPr lang="en-US" sz="2800" dirty="0">
                <a:latin typeface="Cambria"/>
                <a:cs typeface="Cambria"/>
              </a:rPr>
              <a:t>:</a:t>
            </a:r>
            <a:endParaRPr lang="el-GR" sz="2800" dirty="0">
              <a:latin typeface="Cambria"/>
              <a:cs typeface="Cambria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816" y="1721817"/>
            <a:ext cx="5794130" cy="154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91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216" y="386861"/>
            <a:ext cx="9539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ambria"/>
                <a:cs typeface="Cambria"/>
              </a:rPr>
              <a:t>Προσθήκη </a:t>
            </a:r>
            <a:r>
              <a:rPr lang="el-GR" sz="2800" dirty="0" err="1">
                <a:latin typeface="Cambria"/>
                <a:cs typeface="Cambria"/>
              </a:rPr>
              <a:t>υδριδίου</a:t>
            </a:r>
            <a:r>
              <a:rPr lang="el-GR" sz="2800" dirty="0">
                <a:latin typeface="Cambria"/>
                <a:cs typeface="Cambria"/>
              </a:rPr>
              <a:t> και οργανομεταλλικών αντιδραστηρίων σε </a:t>
            </a:r>
            <a:r>
              <a:rPr lang="el-GR" sz="2800" dirty="0" err="1">
                <a:latin typeface="Cambria"/>
                <a:cs typeface="Cambria"/>
              </a:rPr>
              <a:t>αλδεύδες</a:t>
            </a:r>
            <a:r>
              <a:rPr lang="el-GR" sz="2800" dirty="0">
                <a:latin typeface="Cambria"/>
                <a:cs typeface="Cambria"/>
              </a:rPr>
              <a:t> και κετόνες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6" y="1767254"/>
            <a:ext cx="10060464" cy="26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31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953A008E-75E0-1149-98C8-F0D616574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73" y="239151"/>
            <a:ext cx="9502853" cy="164591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7F83482-3597-A141-AFA9-079B3CA0C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073" y="2264449"/>
            <a:ext cx="9502853" cy="181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99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46B566B-7CB4-724B-A8FF-349CCDEBB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35" y="815925"/>
            <a:ext cx="9925329" cy="16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06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0AA120A-9B6F-E440-95B4-79974EF23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6" y="104427"/>
            <a:ext cx="9495692" cy="630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7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1500" y="547688"/>
            <a:ext cx="826293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latin typeface="Cambria"/>
                <a:cs typeface="Cambria"/>
              </a:rPr>
              <a:t>Aλδεύδες και Kετόνες</a:t>
            </a:r>
          </a:p>
          <a:p>
            <a:endParaRPr lang="el-GR" sz="2400" b="1" dirty="0">
              <a:latin typeface="Cambria"/>
              <a:cs typeface="Cambria"/>
            </a:endParaRPr>
          </a:p>
          <a:p>
            <a:r>
              <a:rPr lang="el-GR" dirty="0">
                <a:latin typeface="Cambria"/>
                <a:cs typeface="Cambria"/>
              </a:rPr>
              <a:t>1. Oνοματολογία</a:t>
            </a:r>
          </a:p>
          <a:p>
            <a:r>
              <a:rPr lang="el-GR" dirty="0">
                <a:latin typeface="Cambria"/>
                <a:cs typeface="Cambria"/>
              </a:rPr>
              <a:t>2. Δομή της καρβονυλικής ομάδας</a:t>
            </a:r>
          </a:p>
          <a:p>
            <a:r>
              <a:rPr lang="el-GR" dirty="0">
                <a:latin typeface="Cambria"/>
                <a:cs typeface="Cambria"/>
              </a:rPr>
              <a:t>3. Παρασκευές αλδευδών και κετονών</a:t>
            </a:r>
          </a:p>
          <a:p>
            <a:r>
              <a:rPr lang="el-GR" dirty="0">
                <a:latin typeface="Cambria"/>
                <a:cs typeface="Cambria"/>
              </a:rPr>
              <a:t>4. Δραστικότητα της καρβονυλικής ομάδας: μηχανισμός της προσθήκης</a:t>
            </a:r>
          </a:p>
          <a:p>
            <a:r>
              <a:rPr lang="el-GR" dirty="0">
                <a:latin typeface="Cambria"/>
                <a:cs typeface="Cambria"/>
              </a:rPr>
              <a:t>5. Προσθήκη νερού και δημιουργία υδριτών</a:t>
            </a:r>
          </a:p>
          <a:p>
            <a:r>
              <a:rPr lang="el-GR" dirty="0">
                <a:latin typeface="Cambria"/>
                <a:cs typeface="Cambria"/>
              </a:rPr>
              <a:t>6. Προσθήκη αλκοολών και δημιουργία ακεταλών</a:t>
            </a:r>
          </a:p>
          <a:p>
            <a:r>
              <a:rPr lang="el-GR" dirty="0">
                <a:latin typeface="Cambria"/>
                <a:cs typeface="Cambria"/>
              </a:rPr>
              <a:t>7. Oι ακετάλες ως ομάδες προστασίας</a:t>
            </a:r>
          </a:p>
          <a:p>
            <a:r>
              <a:rPr lang="el-GR" dirty="0">
                <a:latin typeface="Cambria"/>
                <a:cs typeface="Cambria"/>
              </a:rPr>
              <a:t>8. Πυρηνόφιλη προσθήκη αμμωνίας και παραγώγων της</a:t>
            </a:r>
          </a:p>
          <a:p>
            <a:r>
              <a:rPr lang="el-GR" dirty="0">
                <a:latin typeface="Cambria"/>
                <a:cs typeface="Cambria"/>
              </a:rPr>
              <a:t>9. Aποοξυγόνωση της καρβονυλικής ομάδας</a:t>
            </a:r>
          </a:p>
          <a:p>
            <a:r>
              <a:rPr lang="el-GR" dirty="0">
                <a:latin typeface="Cambria"/>
                <a:cs typeface="Cambria"/>
              </a:rPr>
              <a:t>10. Προσθήκη υδροκυανίου και δημιουργία κυανουδρινών</a:t>
            </a:r>
          </a:p>
          <a:p>
            <a:r>
              <a:rPr lang="el-GR" dirty="0">
                <a:latin typeface="Cambria"/>
                <a:cs typeface="Cambria"/>
              </a:rPr>
              <a:t>11. Προσθήκη υλιδίων φωσφόρου: η αντίδραση Wittig</a:t>
            </a:r>
          </a:p>
          <a:p>
            <a:r>
              <a:rPr lang="el-GR" dirty="0">
                <a:latin typeface="Cambria"/>
                <a:cs typeface="Cambria"/>
              </a:rPr>
              <a:t>12. Oξείδωση με υπεροξέα: η αντίδραση Bayer-Villiger</a:t>
            </a:r>
          </a:p>
          <a:p>
            <a:r>
              <a:rPr lang="el-GR" dirty="0">
                <a:latin typeface="Cambria"/>
                <a:cs typeface="Cambria"/>
              </a:rPr>
              <a:t>13. Oξειδωτικά τέστ ανίχνευσης αλδευδών.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86314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9" y="536331"/>
            <a:ext cx="10234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ambria"/>
                <a:cs typeface="Cambria"/>
              </a:rPr>
              <a:t>Προσθήκη βασικών </a:t>
            </a:r>
            <a:r>
              <a:rPr lang="el-GR" sz="2800" dirty="0" err="1">
                <a:latin typeface="Cambria"/>
                <a:cs typeface="Cambria"/>
              </a:rPr>
              <a:t>πυρηνόφιλων</a:t>
            </a:r>
            <a:r>
              <a:rPr lang="el-GR" sz="2800" dirty="0">
                <a:latin typeface="Cambria"/>
                <a:cs typeface="Cambria"/>
              </a:rPr>
              <a:t> σε </a:t>
            </a:r>
            <a:r>
              <a:rPr lang="el-GR" sz="2800" dirty="0" err="1">
                <a:latin typeface="Cambria"/>
                <a:cs typeface="Cambria"/>
              </a:rPr>
              <a:t>αλδεύδες</a:t>
            </a:r>
            <a:r>
              <a:rPr lang="el-GR" sz="2800" dirty="0">
                <a:latin typeface="Cambria"/>
                <a:cs typeface="Cambria"/>
              </a:rPr>
              <a:t> και κετόνες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7" y="1159870"/>
            <a:ext cx="9660250" cy="493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79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0245" y="764931"/>
            <a:ext cx="9752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err="1">
                <a:latin typeface="Cambria"/>
                <a:cs typeface="Cambria"/>
              </a:rPr>
              <a:t>Πυρηνόφιλη</a:t>
            </a:r>
            <a:r>
              <a:rPr lang="el-GR" sz="2800" dirty="0">
                <a:latin typeface="Cambria"/>
                <a:cs typeface="Cambria"/>
              </a:rPr>
              <a:t> προσθήκη-</a:t>
            </a:r>
            <a:r>
              <a:rPr lang="el-GR" sz="2800" dirty="0" err="1">
                <a:latin typeface="Cambria"/>
                <a:cs typeface="Cambria"/>
              </a:rPr>
              <a:t>πρωτονίωση</a:t>
            </a:r>
            <a:r>
              <a:rPr lang="el-GR" sz="2800" dirty="0">
                <a:latin typeface="Cambria"/>
                <a:cs typeface="Cambria"/>
              </a:rPr>
              <a:t> (Βασικές συνθήκες)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34" y="2083777"/>
            <a:ext cx="7544143" cy="143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76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477" y="422031"/>
            <a:ext cx="971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err="1">
                <a:latin typeface="Cambria"/>
                <a:cs typeface="Cambria"/>
              </a:rPr>
              <a:t>Ηλεκτρονιόφιλη</a:t>
            </a:r>
            <a:r>
              <a:rPr lang="el-GR" sz="2800" dirty="0">
                <a:latin typeface="Cambria"/>
                <a:cs typeface="Cambria"/>
              </a:rPr>
              <a:t> </a:t>
            </a:r>
            <a:r>
              <a:rPr lang="el-GR" sz="2800" dirty="0" err="1">
                <a:latin typeface="Cambria"/>
                <a:cs typeface="Cambria"/>
              </a:rPr>
              <a:t>Πρωτονίωση</a:t>
            </a:r>
            <a:r>
              <a:rPr lang="el-GR" sz="2800" dirty="0">
                <a:latin typeface="Cambria"/>
                <a:cs typeface="Cambria"/>
              </a:rPr>
              <a:t>-προσθήκη (όξινες συνθήκες)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17" y="1802424"/>
            <a:ext cx="9779745" cy="229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90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4738" y="615462"/>
            <a:ext cx="720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  <a:latin typeface="Cambria"/>
                <a:cs typeface="Cambria"/>
              </a:rPr>
              <a:t>Προσθήκη νερού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3" y="1995855"/>
            <a:ext cx="6718786" cy="1538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7375" y="3714751"/>
            <a:ext cx="2477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Y</a:t>
            </a:r>
            <a:r>
              <a:rPr lang="el-GR" dirty="0">
                <a:latin typeface="Cambria"/>
                <a:cs typeface="Cambria"/>
              </a:rPr>
              <a:t>δρίτης καρβονυλίου ή </a:t>
            </a:r>
          </a:p>
          <a:p>
            <a:r>
              <a:rPr lang="el-GR" dirty="0">
                <a:latin typeface="Cambria"/>
                <a:cs typeface="Cambria"/>
              </a:rPr>
              <a:t>δίδυμη διόλη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61742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3061" y="237392"/>
            <a:ext cx="5020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ambria"/>
                <a:cs typeface="Cambria"/>
              </a:rPr>
              <a:t>Μηχανισμός</a:t>
            </a:r>
            <a:r>
              <a:rPr lang="en-US" sz="2800" dirty="0">
                <a:latin typeface="Cambria"/>
                <a:cs typeface="Cambria"/>
              </a:rPr>
              <a:t> </a:t>
            </a:r>
            <a:r>
              <a:rPr lang="el-GR" sz="2800" dirty="0">
                <a:latin typeface="Cambria"/>
                <a:cs typeface="Cambria"/>
              </a:rPr>
              <a:t>Ενυδάτωσης</a:t>
            </a:r>
            <a:r>
              <a:rPr lang="en-US" dirty="0">
                <a:latin typeface="Cambria"/>
                <a:cs typeface="Cambria"/>
              </a:rPr>
              <a:t>:</a:t>
            </a:r>
            <a:endParaRPr lang="el-GR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462" y="1186962"/>
            <a:ext cx="2804746" cy="37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Βασική κατάλυση</a:t>
            </a:r>
            <a:r>
              <a:rPr lang="en-US" dirty="0">
                <a:latin typeface="Cambria"/>
                <a:cs typeface="Cambria"/>
              </a:rPr>
              <a:t>:</a:t>
            </a:r>
            <a:endParaRPr lang="el-GR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931" y="3730941"/>
            <a:ext cx="328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Όξινη κατάλυση</a:t>
            </a:r>
            <a:r>
              <a:rPr lang="en-US" dirty="0">
                <a:latin typeface="Cambria"/>
                <a:cs typeface="Cambria"/>
              </a:rPr>
              <a:t>:</a:t>
            </a:r>
            <a:endParaRPr lang="el-GR" dirty="0">
              <a:latin typeface="Cambria"/>
              <a:cs typeface="Cambria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30" y="1905610"/>
            <a:ext cx="7487600" cy="169112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92" y="4293834"/>
            <a:ext cx="7487600" cy="157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24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825" y="835025"/>
            <a:ext cx="45466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1F25A4-4F0D-1A40-81B5-979B5C062B55}"/>
              </a:ext>
            </a:extLst>
          </p:cNvPr>
          <p:cNvSpPr txBox="1"/>
          <p:nvPr/>
        </p:nvSpPr>
        <p:spPr>
          <a:xfrm>
            <a:off x="785446" y="1055077"/>
            <a:ext cx="3868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Ενυδάτωση καρβονυλίου</a:t>
            </a:r>
          </a:p>
          <a:p>
            <a:r>
              <a:rPr lang="el-GR" sz="2400" dirty="0"/>
              <a:t>(αντιστρεπτή αντίδραση)</a:t>
            </a:r>
          </a:p>
        </p:txBody>
      </p:sp>
    </p:spTree>
    <p:extLst>
      <p:ext uri="{BB962C8B-B14F-4D97-AF65-F5344CB8AC3E}">
        <p14:creationId xmlns:p14="http://schemas.microsoft.com/office/powerpoint/2010/main" val="2360930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800" y="2590800"/>
            <a:ext cx="42037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39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8" y="660580"/>
            <a:ext cx="8372675" cy="57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02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1" y="119063"/>
            <a:ext cx="939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ambria"/>
                <a:cs typeface="Cambria"/>
              </a:rPr>
              <a:t>Προσθήκη Αλκοολών (δημιουργία ημιακετάλης)</a:t>
            </a:r>
            <a:r>
              <a:rPr lang="en-US" sz="2800" dirty="0">
                <a:latin typeface="Cambria"/>
                <a:cs typeface="Cambria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3" y="2254251"/>
            <a:ext cx="4786313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24" y="4002086"/>
            <a:ext cx="4829177" cy="1546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6938" y="2016125"/>
            <a:ext cx="305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ενδομοριακά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188" y="2450109"/>
            <a:ext cx="4643437" cy="18134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9063" y="1746250"/>
            <a:ext cx="346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διαμοριακά</a:t>
            </a:r>
            <a:r>
              <a:rPr lang="en-US" dirty="0">
                <a:latin typeface="Cambria"/>
                <a:cs typeface="Cambria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527771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727" y="2522590"/>
            <a:ext cx="1702800" cy="18624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150" y="2609890"/>
            <a:ext cx="1780200" cy="16878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422689" y="2949610"/>
            <a:ext cx="272563" cy="100835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4130" y="3094836"/>
            <a:ext cx="592259" cy="22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0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2371725"/>
            <a:ext cx="10464800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74" y="801688"/>
            <a:ext cx="243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Εμπειρική ονομασία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0815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0813" y="444500"/>
            <a:ext cx="6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ambria"/>
                <a:cs typeface="Cambria"/>
              </a:rPr>
              <a:t>Σύνθεση ακεταλών</a:t>
            </a:r>
            <a:r>
              <a:rPr lang="en-US" sz="2800" dirty="0">
                <a:latin typeface="Cambria"/>
                <a:cs typeface="Cambria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88" y="2551113"/>
            <a:ext cx="4508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760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63" y="500063"/>
            <a:ext cx="8069925" cy="58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446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386" y="1181892"/>
            <a:ext cx="5811715" cy="39936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1634" y="2056575"/>
            <a:ext cx="4040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Dean-Stark </a:t>
            </a:r>
            <a:r>
              <a:rPr lang="el-GR" dirty="0">
                <a:latin typeface="Cambria"/>
                <a:cs typeface="Cambria"/>
              </a:rPr>
              <a:t>παγίδα για τη συνεχή απομάκρυνση του νερού</a:t>
            </a:r>
          </a:p>
        </p:txBody>
      </p:sp>
    </p:spTree>
    <p:extLst>
      <p:ext uri="{BB962C8B-B14F-4D97-AF65-F5344CB8AC3E}">
        <p14:creationId xmlns:p14="http://schemas.microsoft.com/office/powerpoint/2010/main" val="3960321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5063" y="174625"/>
            <a:ext cx="674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ambria"/>
                <a:cs typeface="Cambria"/>
              </a:rPr>
              <a:t>Οι ακετάλες ως ομάδες προστασίας</a:t>
            </a:r>
            <a:endParaRPr lang="en-US" sz="2800" dirty="0">
              <a:latin typeface="Cambria"/>
              <a:cs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937" y="1638300"/>
            <a:ext cx="6223000" cy="1250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8312" y="1135062"/>
            <a:ext cx="373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Δημιουργία μιας κυκλικής ακετάλης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019755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777279"/>
            <a:ext cx="3164768" cy="56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419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09875" y="531813"/>
            <a:ext cx="4214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ambria"/>
                <a:cs typeface="Cambria"/>
              </a:rPr>
              <a:t>Εφαρμογή στην σύνθεση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92" y="1555750"/>
            <a:ext cx="11142870" cy="40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003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085" y="386862"/>
            <a:ext cx="817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Μετατροπή</a:t>
            </a:r>
          </a:p>
        </p:txBody>
      </p:sp>
      <p:pic>
        <p:nvPicPr>
          <p:cNvPr id="5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276" y="296666"/>
            <a:ext cx="4683347" cy="978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9424" y="2092569"/>
            <a:ext cx="2338754" cy="37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Ως γνωστόν</a:t>
            </a:r>
            <a:r>
              <a:rPr lang="en-US" dirty="0">
                <a:latin typeface="Cambria" panose="02040503050406030204" pitchFamily="18" charset="0"/>
              </a:rPr>
              <a:t>:</a:t>
            </a:r>
            <a:endParaRPr lang="el-GR" dirty="0">
              <a:latin typeface="Cambria" panose="02040503050406030204" pitchFamily="18" charset="0"/>
            </a:endParaRPr>
          </a:p>
        </p:txBody>
      </p:sp>
      <p:pic>
        <p:nvPicPr>
          <p:cNvPr id="7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402" y="1968499"/>
            <a:ext cx="3953915" cy="944579"/>
          </a:xfrm>
          <a:prstGeom prst="rect">
            <a:avLst/>
          </a:prstGeom>
        </p:spPr>
      </p:pic>
      <p:pic>
        <p:nvPicPr>
          <p:cNvPr id="8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507" y="4361391"/>
            <a:ext cx="8101330" cy="174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084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3499" y="912813"/>
            <a:ext cx="247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δημιουργία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338263"/>
            <a:ext cx="6223000" cy="124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9875" y="3214688"/>
            <a:ext cx="227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υδρόλυση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063" y="2871788"/>
            <a:ext cx="4064000" cy="106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8125" y="4770438"/>
            <a:ext cx="227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αποθείωση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887" y="4589462"/>
            <a:ext cx="4025900" cy="965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1" y="150813"/>
            <a:ext cx="365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/>
                <a:cs typeface="Cambria"/>
              </a:rPr>
              <a:t>ΘΕΙΟΑΚΕΤΑΛΕΣ</a:t>
            </a:r>
            <a:endParaRPr lang="en-US" sz="36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620904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085" y="386862"/>
            <a:ext cx="982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Προσθήκη αμμωνίας και </a:t>
            </a:r>
            <a:r>
              <a:rPr lang="el-GR" sz="3600" dirty="0" err="1">
                <a:latin typeface="Cambria" panose="02040503050406030204" pitchFamily="18" charset="0"/>
              </a:rPr>
              <a:t>πρωτοταγών</a:t>
            </a:r>
            <a:r>
              <a:rPr lang="el-GR" sz="3600" dirty="0">
                <a:latin typeface="Cambria" panose="02040503050406030204" pitchFamily="18" charset="0"/>
              </a:rPr>
              <a:t> </a:t>
            </a:r>
            <a:r>
              <a:rPr lang="el-GR" sz="3600" dirty="0" err="1">
                <a:latin typeface="Cambria" panose="02040503050406030204" pitchFamily="18" charset="0"/>
              </a:rPr>
              <a:t>αμινών</a:t>
            </a:r>
            <a:endParaRPr lang="el-GR" sz="3600" dirty="0">
              <a:latin typeface="Cambria" panose="020405030504060302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39" y="1764203"/>
            <a:ext cx="9932985" cy="151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37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085" y="386862"/>
            <a:ext cx="817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Μηχανισμός αφυδάτωσης </a:t>
            </a:r>
            <a:r>
              <a:rPr lang="el-GR" sz="3600" dirty="0" err="1">
                <a:latin typeface="Cambria" panose="02040503050406030204" pitchFamily="18" charset="0"/>
              </a:rPr>
              <a:t>ημιαμινάλης</a:t>
            </a:r>
            <a:endParaRPr lang="el-GR" sz="3600" dirty="0">
              <a:latin typeface="Cambria" panose="020405030504060302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527" y="1670539"/>
            <a:ext cx="8115698" cy="180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8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799" y="2139949"/>
            <a:ext cx="99187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717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177" y="316523"/>
            <a:ext cx="817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Επίδραση όξινων συνθηκών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16" y="1524356"/>
            <a:ext cx="973730" cy="74961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863459" y="826890"/>
            <a:ext cx="336906" cy="227128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794" y="1143000"/>
            <a:ext cx="1844672" cy="65107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90" y="1216197"/>
            <a:ext cx="1370197" cy="136593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814619" y="803925"/>
            <a:ext cx="341745" cy="231237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0623" y="1143000"/>
            <a:ext cx="1971246" cy="646239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4811" y="1433890"/>
            <a:ext cx="1148423" cy="1052443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2680" y="2130985"/>
            <a:ext cx="487131" cy="625749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7511" y="2130985"/>
            <a:ext cx="455013" cy="5844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58360" y="3239208"/>
            <a:ext cx="396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Έτσι η συμπύκνωση λαμβάνει χώρα</a:t>
            </a:r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4853" y="3823699"/>
            <a:ext cx="7050235" cy="131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664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085" y="386862"/>
            <a:ext cx="817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έτσι με συνεχή απομάκρυνση του νερού με απόσταξη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157" y="1535235"/>
            <a:ext cx="6589592" cy="218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369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085" y="386862"/>
            <a:ext cx="817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Παράγωγα </a:t>
            </a:r>
            <a:r>
              <a:rPr lang="el-GR" sz="3600" dirty="0" err="1">
                <a:latin typeface="Cambria" panose="02040503050406030204" pitchFamily="18" charset="0"/>
              </a:rPr>
              <a:t>ιμινών</a:t>
            </a:r>
            <a:endParaRPr lang="el-GR" sz="3600" dirty="0">
              <a:latin typeface="Cambria" panose="020405030504060302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207" y="2028783"/>
            <a:ext cx="5786723" cy="30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34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085" y="386862"/>
            <a:ext cx="817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Προσθήκη δευτεροταγών </a:t>
            </a:r>
            <a:r>
              <a:rPr lang="el-GR" sz="3600" dirty="0" err="1">
                <a:latin typeface="Cambria" panose="02040503050406030204" pitchFamily="18" charset="0"/>
              </a:rPr>
              <a:t>αμινών</a:t>
            </a:r>
            <a:endParaRPr lang="el-GR" sz="3600" dirty="0">
              <a:latin typeface="Cambria" panose="020405030504060302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56" y="1512278"/>
            <a:ext cx="8649314" cy="152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131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085" y="386862"/>
            <a:ext cx="817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Μηχανισμός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545" y="1125416"/>
            <a:ext cx="5824478" cy="19318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545" y="3281625"/>
            <a:ext cx="5824478" cy="125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427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47487"/>
            <a:ext cx="8534400" cy="1507067"/>
          </a:xfrm>
        </p:spPr>
        <p:txBody>
          <a:bodyPr/>
          <a:lstStyle/>
          <a:p>
            <a:r>
              <a:rPr lang="el-GR" dirty="0"/>
              <a:t>Αποοξυγόνωση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51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50" y="928688"/>
            <a:ext cx="559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Αναγωγή </a:t>
            </a:r>
            <a:r>
              <a:rPr lang="en-US" dirty="0"/>
              <a:t>  </a:t>
            </a:r>
            <a:r>
              <a:rPr lang="en-US" dirty="0" err="1"/>
              <a:t>Clemmensen</a:t>
            </a:r>
            <a:r>
              <a:rPr lang="en-US" dirty="0"/>
              <a:t> Zn(Hg), </a:t>
            </a:r>
            <a:r>
              <a:rPr lang="en-US" dirty="0" err="1"/>
              <a:t>HCl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13" y="1393825"/>
            <a:ext cx="5549900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4441825"/>
            <a:ext cx="86741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74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512" y="2646363"/>
            <a:ext cx="4419600" cy="115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1813" y="1587500"/>
            <a:ext cx="472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Αποθείωση θειοακετάλης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755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085" y="386862"/>
            <a:ext cx="817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Wolff-</a:t>
            </a:r>
            <a:r>
              <a:rPr lang="en-US" sz="3600" dirty="0" err="1">
                <a:latin typeface="Cambria" panose="02040503050406030204" pitchFamily="18" charset="0"/>
              </a:rPr>
              <a:t>Kishner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l-GR" sz="3600" dirty="0">
                <a:latin typeface="Cambria" panose="02040503050406030204" pitchFamily="18" charset="0"/>
              </a:rPr>
              <a:t>αναγωγή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368" y="4687398"/>
            <a:ext cx="5693673" cy="156554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431" y="1650055"/>
            <a:ext cx="7288106" cy="121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2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019" y="556725"/>
            <a:ext cx="5561443" cy="145731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392" y="4290525"/>
            <a:ext cx="5272977" cy="13476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2341562"/>
            <a:ext cx="9307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Διαιθυλενογλυκόλη </a:t>
            </a:r>
            <a:r>
              <a:rPr lang="en-US" dirty="0"/>
              <a:t>HOCH</a:t>
            </a:r>
            <a:r>
              <a:rPr lang="en-US" baseline="-25000" dirty="0"/>
              <a:t>2</a:t>
            </a:r>
            <a:r>
              <a:rPr lang="en-US" dirty="0"/>
              <a:t>CH</a:t>
            </a:r>
            <a:r>
              <a:rPr lang="en-US" baseline="-25000" dirty="0"/>
              <a:t>2</a:t>
            </a:r>
            <a:r>
              <a:rPr lang="en-US" dirty="0"/>
              <a:t>OCH</a:t>
            </a:r>
            <a:r>
              <a:rPr lang="en-US" baseline="-25000" dirty="0"/>
              <a:t>2</a:t>
            </a:r>
            <a:r>
              <a:rPr lang="en-US" dirty="0"/>
              <a:t>CH</a:t>
            </a:r>
            <a:r>
              <a:rPr lang="en-US" baseline="-25000" dirty="0"/>
              <a:t>2</a:t>
            </a:r>
            <a:r>
              <a:rPr lang="en-US" dirty="0"/>
              <a:t>OH </a:t>
            </a:r>
            <a:r>
              <a:rPr lang="en-US" dirty="0" err="1"/>
              <a:t>b.p</a:t>
            </a:r>
            <a:r>
              <a:rPr lang="en-US" dirty="0"/>
              <a:t> 245 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r>
              <a:rPr lang="el-GR" dirty="0"/>
              <a:t>Τριαιθυλενογλυκόλη </a:t>
            </a:r>
            <a:r>
              <a:rPr lang="en-US" dirty="0"/>
              <a:t>HOCH</a:t>
            </a:r>
            <a:r>
              <a:rPr lang="en-US" baseline="-25000" dirty="0"/>
              <a:t>2</a:t>
            </a:r>
            <a:r>
              <a:rPr lang="en-US" dirty="0"/>
              <a:t>CH</a:t>
            </a:r>
            <a:r>
              <a:rPr lang="en-US" baseline="-25000" dirty="0"/>
              <a:t>2</a:t>
            </a:r>
            <a:r>
              <a:rPr lang="en-US" dirty="0"/>
              <a:t>OCH</a:t>
            </a:r>
            <a:r>
              <a:rPr lang="en-US" baseline="-25000" dirty="0"/>
              <a:t>2</a:t>
            </a:r>
            <a:r>
              <a:rPr lang="en-US" dirty="0"/>
              <a:t>CH</a:t>
            </a:r>
            <a:r>
              <a:rPr lang="en-US" baseline="-25000" dirty="0"/>
              <a:t>2</a:t>
            </a:r>
            <a:r>
              <a:rPr lang="en-US" dirty="0"/>
              <a:t>OCH</a:t>
            </a:r>
            <a:r>
              <a:rPr lang="en-US" baseline="-25000" dirty="0"/>
              <a:t>2</a:t>
            </a:r>
            <a:r>
              <a:rPr lang="en-US" dirty="0"/>
              <a:t>CH</a:t>
            </a:r>
            <a:r>
              <a:rPr lang="en-US" baseline="-25000" dirty="0"/>
              <a:t>2</a:t>
            </a:r>
            <a:r>
              <a:rPr lang="en-US" dirty="0"/>
              <a:t>OH </a:t>
            </a:r>
            <a:r>
              <a:rPr lang="en-US" dirty="0" err="1"/>
              <a:t>b.p</a:t>
            </a:r>
            <a:r>
              <a:rPr lang="en-US" dirty="0"/>
              <a:t> 285 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3704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7685" y="342900"/>
            <a:ext cx="6603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  <a:latin typeface="Cambria" panose="02040503050406030204" pitchFamily="18" charset="0"/>
              </a:rPr>
              <a:t>Ονοματολογία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</a:rPr>
              <a:t> IUPAC:</a:t>
            </a:r>
            <a:endParaRPr lang="el-GR" sz="32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685" y="1028699"/>
            <a:ext cx="825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Η </a:t>
            </a:r>
            <a:r>
              <a:rPr lang="el-GR" dirty="0" err="1">
                <a:latin typeface="Cambria" panose="02040503050406030204" pitchFamily="18" charset="0"/>
              </a:rPr>
              <a:t>καρβονυλική</a:t>
            </a:r>
            <a:r>
              <a:rPr lang="el-GR" dirty="0">
                <a:latin typeface="Cambria" panose="02040503050406030204" pitchFamily="18" charset="0"/>
              </a:rPr>
              <a:t> ομάδα έχει την υψηλότερη προτεραιότητα μέχρι τώρα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873" y="1911805"/>
            <a:ext cx="7025054" cy="3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Εμπειρικές ονομασίες χρησιμοποιούνται ευρύτατα ακόμη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5419" y="2815125"/>
            <a:ext cx="7127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JUPAC: </a:t>
            </a:r>
            <a:r>
              <a:rPr lang="el-GR" dirty="0">
                <a:latin typeface="Cambria" panose="02040503050406030204" pitchFamily="18" charset="0"/>
              </a:rPr>
              <a:t>Οι αλδεύδες θεωρούνται παράγωγα των αλκανίων, η κατάληξη </a:t>
            </a:r>
            <a:r>
              <a:rPr lang="en-US" dirty="0">
                <a:latin typeface="Cambria" panose="02040503050406030204" pitchFamily="18" charset="0"/>
              </a:rPr>
              <a:t>–</a:t>
            </a:r>
            <a:r>
              <a:rPr lang="el-GR" dirty="0">
                <a:solidFill>
                  <a:srgbClr val="FF0000"/>
                </a:solidFill>
                <a:latin typeface="Cambria" panose="02040503050406030204" pitchFamily="18" charset="0"/>
              </a:rPr>
              <a:t>ιο</a:t>
            </a:r>
            <a:r>
              <a:rPr lang="el-GR" dirty="0">
                <a:latin typeface="Cambria" panose="02040503050406030204" pitchFamily="18" charset="0"/>
              </a:rPr>
              <a:t> αντικαθίσταται απο </a:t>
            </a:r>
            <a:r>
              <a:rPr lang="en-US" dirty="0">
                <a:latin typeface="Cambria" panose="02040503050406030204" pitchFamily="18" charset="0"/>
              </a:rPr>
              <a:t>–</a:t>
            </a: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αλη</a:t>
            </a:r>
            <a:r>
              <a:rPr lang="el-GR" dirty="0">
                <a:latin typeface="Cambria" panose="02040503050406030204" pitchFamily="18" charset="0"/>
              </a:rPr>
              <a:t> (αλκανάλη) ενώ οι κετόνες είναι παράγωγα των αλκανίων, η κατάληξη </a:t>
            </a:r>
            <a:r>
              <a:rPr lang="en-US" dirty="0">
                <a:latin typeface="Cambria" panose="02040503050406030204" pitchFamily="18" charset="0"/>
              </a:rPr>
              <a:t>–</a:t>
            </a:r>
            <a:r>
              <a:rPr lang="el-GR" dirty="0">
                <a:solidFill>
                  <a:srgbClr val="FF0000"/>
                </a:solidFill>
                <a:latin typeface="Cambria" panose="02040503050406030204" pitchFamily="18" charset="0"/>
              </a:rPr>
              <a:t>ιο</a:t>
            </a:r>
            <a:r>
              <a:rPr lang="el-GR" dirty="0">
                <a:latin typeface="Cambria" panose="02040503050406030204" pitchFamily="18" charset="0"/>
              </a:rPr>
              <a:t> αντικαθίσταται απο </a:t>
            </a:r>
            <a:r>
              <a:rPr lang="en-US" dirty="0">
                <a:latin typeface="Cambria" panose="02040503050406030204" pitchFamily="18" charset="0"/>
              </a:rPr>
              <a:t>–</a:t>
            </a:r>
            <a:r>
              <a:rPr lang="el-GR" dirty="0">
                <a:solidFill>
                  <a:srgbClr val="3366FF"/>
                </a:solidFill>
                <a:latin typeface="Cambria" panose="02040503050406030204" pitchFamily="18" charset="0"/>
              </a:rPr>
              <a:t>ονη</a:t>
            </a:r>
            <a:r>
              <a:rPr lang="el-GR" dirty="0">
                <a:latin typeface="Cambria" panose="02040503050406030204" pitchFamily="18" charset="0"/>
              </a:rPr>
              <a:t> (αλκανόνη). </a:t>
            </a:r>
          </a:p>
        </p:txBody>
      </p:sp>
    </p:spTree>
    <p:extLst>
      <p:ext uri="{BB962C8B-B14F-4D97-AF65-F5344CB8AC3E}">
        <p14:creationId xmlns:p14="http://schemas.microsoft.com/office/powerpoint/2010/main" val="5463280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250" y="2865437"/>
            <a:ext cx="1102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Αναγωγή </a:t>
            </a:r>
            <a:r>
              <a:rPr lang="en-US" dirty="0" err="1"/>
              <a:t>Clemmensen</a:t>
            </a:r>
            <a:r>
              <a:rPr lang="el-GR" dirty="0"/>
              <a:t> ακατάλληλη για ευαίσθητες σε οξύ ενώσεις</a:t>
            </a:r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1063" y="4175125"/>
            <a:ext cx="10419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Αποθείωση θειοακεταλών, συνοδεύεται απο υδρογόνωση </a:t>
            </a:r>
          </a:p>
          <a:p>
            <a:r>
              <a:rPr lang="el-GR" dirty="0"/>
              <a:t>πολλαπλών δεσμών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8625" y="1174750"/>
            <a:ext cx="5655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Αναγωγή </a:t>
            </a:r>
            <a:r>
              <a:rPr lang="en-US" dirty="0"/>
              <a:t>Wolff </a:t>
            </a:r>
            <a:r>
              <a:rPr lang="en-US" dirty="0" err="1"/>
              <a:t>Kishner</a:t>
            </a:r>
            <a:r>
              <a:rPr lang="en-US" dirty="0"/>
              <a:t> </a:t>
            </a:r>
            <a:r>
              <a:rPr lang="el-GR" dirty="0"/>
              <a:t>συμπληρώνει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618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8362" y="140677"/>
            <a:ext cx="817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Προσθήκη υδροκυανίου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87" y="1020762"/>
            <a:ext cx="56134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200" y="4313438"/>
            <a:ext cx="79756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963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4E6D1A-5371-4E34-83AF-1DAEE5C7695E}"/>
              </a:ext>
            </a:extLst>
          </p:cNvPr>
          <p:cNvSpPr txBox="1"/>
          <p:nvPr/>
        </p:nvSpPr>
        <p:spPr>
          <a:xfrm>
            <a:off x="1899821" y="639192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Το υδροκυάνιο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E2BAE5-CC9F-405E-A341-D3EF4F244DC5}"/>
              </a:ext>
            </a:extLst>
          </p:cNvPr>
          <p:cNvSpPr txBox="1"/>
          <p:nvPr/>
        </p:nvSpPr>
        <p:spPr>
          <a:xfrm>
            <a:off x="2432481" y="2681057"/>
            <a:ext cx="8584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Είναι γνωστό και ως πρωσικό </a:t>
            </a:r>
            <a:r>
              <a:rPr lang="el-GR" dirty="0" err="1"/>
              <a:t>όξύ</a:t>
            </a:r>
            <a:r>
              <a:rPr lang="el-GR" dirty="0"/>
              <a:t>. Είναι ασθενές οξύ (</a:t>
            </a:r>
            <a:r>
              <a:rPr lang="en-US" dirty="0"/>
              <a:t>pH 9.2). </a:t>
            </a:r>
            <a:r>
              <a:rPr lang="el-GR" dirty="0"/>
              <a:t>Είναι άχρωμο,</a:t>
            </a:r>
          </a:p>
          <a:p>
            <a:r>
              <a:rPr lang="el-GR" dirty="0"/>
              <a:t>Έχει χαρακτηριστική μυρωδιά </a:t>
            </a:r>
            <a:r>
              <a:rPr lang="el-GR" dirty="0" err="1"/>
              <a:t>πυκραμύγδαλου</a:t>
            </a:r>
            <a:r>
              <a:rPr lang="el-GR" dirty="0"/>
              <a:t> με σημείο ζέσης 25.6 </a:t>
            </a:r>
            <a:r>
              <a:rPr lang="en-US" baseline="30000" dirty="0" err="1"/>
              <a:t>o</a:t>
            </a:r>
            <a:r>
              <a:rPr lang="en-US" dirty="0" err="1"/>
              <a:t>C.</a:t>
            </a:r>
            <a:r>
              <a:rPr lang="en-US" dirty="0"/>
              <a:t> T</a:t>
            </a:r>
            <a:r>
              <a:rPr lang="el-GR" dirty="0"/>
              <a:t>ο</a:t>
            </a:r>
          </a:p>
          <a:p>
            <a:r>
              <a:rPr lang="el-GR" dirty="0"/>
              <a:t>αντίδοτο είναι γάλα </a:t>
            </a:r>
            <a:r>
              <a:rPr lang="el-GR" dirty="0" err="1"/>
              <a:t>μαγνησίας</a:t>
            </a:r>
            <a:r>
              <a:rPr lang="el-G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7948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534" y="1143000"/>
            <a:ext cx="2479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Πηγή </a:t>
            </a:r>
            <a:r>
              <a:rPr lang="el-GR" dirty="0" err="1">
                <a:latin typeface="Cambria" panose="02040503050406030204" pitchFamily="18" charset="0"/>
              </a:rPr>
              <a:t>αμυγδαλίνης</a:t>
            </a:r>
            <a:r>
              <a:rPr lang="el-GR" dirty="0">
                <a:latin typeface="Cambria" panose="02040503050406030204" pitchFamily="18" charset="0"/>
              </a:rPr>
              <a:t> (ροδάκινο κουκούτσι)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1394" y="4510284"/>
            <a:ext cx="203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Προστατεύεται με δημιουργία </a:t>
            </a:r>
            <a:r>
              <a:rPr lang="en-US" dirty="0">
                <a:latin typeface="Cambria" panose="02040503050406030204" pitchFamily="18" charset="0"/>
              </a:rPr>
              <a:t>HCN</a:t>
            </a:r>
            <a:endParaRPr lang="el-GR" dirty="0">
              <a:latin typeface="Cambria" panose="02040503050406030204" pitchFamily="18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768" y="1143000"/>
            <a:ext cx="5802009" cy="388831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323" y="1822957"/>
            <a:ext cx="1968718" cy="128297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769" y="4075329"/>
            <a:ext cx="1968718" cy="151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630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50" y="1339850"/>
            <a:ext cx="2184400" cy="220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3697" y="3730624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Πεταλούδα </a:t>
            </a:r>
            <a:r>
              <a:rPr lang="en-US" dirty="0" err="1"/>
              <a:t>bernet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074" y="1460499"/>
            <a:ext cx="3132421" cy="227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837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35DFB2B-C9EA-524E-A091-3A0549A5F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674" y="1124279"/>
            <a:ext cx="2621066" cy="20608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A5C88B-75A3-4545-8943-B349AB31A792}"/>
              </a:ext>
            </a:extLst>
          </p:cNvPr>
          <p:cNvSpPr txBox="1"/>
          <p:nvPr/>
        </p:nvSpPr>
        <p:spPr>
          <a:xfrm>
            <a:off x="1496291" y="3429000"/>
            <a:ext cx="31588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</a:t>
            </a:r>
            <a:r>
              <a:rPr lang="el-GR" dirty="0" err="1"/>
              <a:t>κασσαβα</a:t>
            </a:r>
            <a:r>
              <a:rPr lang="en-US" dirty="0"/>
              <a:t> </a:t>
            </a:r>
            <a:r>
              <a:rPr lang="el-GR" dirty="0"/>
              <a:t>(ταπιόκα) είναι ευρύτατα διαδεδομένο φυτό. Η ρίζα του τρώγεται αφού </a:t>
            </a:r>
            <a:r>
              <a:rPr lang="el-GR" dirty="0" err="1"/>
              <a:t>βραστεί</a:t>
            </a:r>
            <a:r>
              <a:rPr lang="el-GR" dirty="0"/>
              <a:t> ή ψηθεί. Δεν μπορεί να φαγωθεί νωπό λόγω της μεγάλης συγκέντρωσης </a:t>
            </a:r>
            <a:r>
              <a:rPr lang="en-US" dirty="0"/>
              <a:t>HCN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F339F0B-E166-A945-A07F-5ECBEDF45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764" y="2160547"/>
            <a:ext cx="2787114" cy="183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872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147" y="521800"/>
            <a:ext cx="817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Αντίδραση </a:t>
            </a:r>
            <a:r>
              <a:rPr lang="en-US" sz="3600" dirty="0">
                <a:latin typeface="Cambria" panose="02040503050406030204" pitchFamily="18" charset="0"/>
              </a:rPr>
              <a:t>Wittig</a:t>
            </a:r>
            <a:endParaRPr lang="el-GR" sz="3600" dirty="0">
              <a:latin typeface="Cambria" panose="020405030504060302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137" y="1348277"/>
            <a:ext cx="8166034" cy="1007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175" y="3773488"/>
            <a:ext cx="7391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617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345" y="1415226"/>
            <a:ext cx="487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Δημιουργία </a:t>
            </a:r>
            <a:r>
              <a:rPr lang="el-GR" dirty="0" err="1">
                <a:latin typeface="Cambria" panose="02040503050406030204" pitchFamily="18" charset="0"/>
              </a:rPr>
              <a:t>φωσφωνιακού</a:t>
            </a:r>
            <a:r>
              <a:rPr lang="el-GR" dirty="0">
                <a:latin typeface="Cambria" panose="02040503050406030204" pitchFamily="18" charset="0"/>
              </a:rPr>
              <a:t> άλατος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611" y="2198913"/>
            <a:ext cx="5889456" cy="1046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345" y="4655457"/>
            <a:ext cx="405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Δημιουργία </a:t>
            </a:r>
            <a:r>
              <a:rPr lang="el-GR" dirty="0" err="1">
                <a:latin typeface="Cambria" panose="02040503050406030204" pitchFamily="18" charset="0"/>
              </a:rPr>
              <a:t>υλιδίου</a:t>
            </a:r>
            <a:endParaRPr lang="el-GR" dirty="0">
              <a:latin typeface="Cambria" panose="02040503050406030204" pitchFamily="18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075" y="5176339"/>
            <a:ext cx="8726678" cy="13123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35730D-4CC2-5B4C-B85F-E7BA26363C2E}"/>
              </a:ext>
            </a:extLst>
          </p:cNvPr>
          <p:cNvSpPr txBox="1"/>
          <p:nvPr/>
        </p:nvSpPr>
        <p:spPr>
          <a:xfrm>
            <a:off x="4311402" y="246109"/>
            <a:ext cx="3616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>
                <a:latin typeface="Cambria" panose="02040503050406030204" pitchFamily="18" charset="0"/>
              </a:rPr>
              <a:t>Δημιουργία </a:t>
            </a:r>
            <a:r>
              <a:rPr lang="el-GR" sz="3200" dirty="0" err="1">
                <a:latin typeface="Cambria" panose="02040503050406030204" pitchFamily="18" charset="0"/>
              </a:rPr>
              <a:t>υλιδίου</a:t>
            </a:r>
            <a:endParaRPr lang="el-GR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577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085" y="386862"/>
            <a:ext cx="817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Μηχανισμός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1824037"/>
            <a:ext cx="68453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822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085" y="386862"/>
            <a:ext cx="817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Σύνθεση του 2-αιθυλο-1-βουτενίου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1646" y="1406769"/>
            <a:ext cx="385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Με αντίδραση </a:t>
            </a:r>
            <a:r>
              <a:rPr lang="en-US" dirty="0">
                <a:latin typeface="Cambria" panose="02040503050406030204" pitchFamily="18" charset="0"/>
              </a:rPr>
              <a:t>Wittig</a:t>
            </a:r>
            <a:endParaRPr lang="el-GR" dirty="0">
              <a:latin typeface="Cambria" panose="020405030504060302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786" y="1960685"/>
            <a:ext cx="8206045" cy="1113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1985" y="3499338"/>
            <a:ext cx="219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M</a:t>
            </a:r>
            <a:r>
              <a:rPr lang="el-GR" dirty="0">
                <a:latin typeface="Cambria" panose="02040503050406030204" pitchFamily="18" charset="0"/>
              </a:rPr>
              <a:t>ε απόσπαση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786" y="4098745"/>
            <a:ext cx="7626029" cy="128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35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50" y="1001712"/>
            <a:ext cx="8445500" cy="184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87" y="3714750"/>
            <a:ext cx="2616200" cy="151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850" y="3544888"/>
            <a:ext cx="44958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948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415" y="3112477"/>
            <a:ext cx="817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BASF </a:t>
            </a:r>
            <a:r>
              <a:rPr lang="el-GR" dirty="0">
                <a:latin typeface="Cambria" panose="02040503050406030204" pitchFamily="18" charset="0"/>
              </a:rPr>
              <a:t>σύνθεση βιταμίνης Α </a:t>
            </a:r>
            <a:r>
              <a:rPr lang="el-GR" baseline="-25000" dirty="0">
                <a:latin typeface="Cambria" panose="02040503050406030204" pitchFamily="18" charset="0"/>
              </a:rPr>
              <a:t>1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93" y="3622432"/>
            <a:ext cx="9153961" cy="286800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093" y="903959"/>
            <a:ext cx="7109392" cy="133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308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625" y="222250"/>
            <a:ext cx="6786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ambria"/>
                <a:cs typeface="Cambria"/>
              </a:rPr>
              <a:t>Αντίδραση </a:t>
            </a:r>
            <a:r>
              <a:rPr lang="en-US" sz="2800" dirty="0">
                <a:latin typeface="Cambria"/>
                <a:cs typeface="Cambria"/>
              </a:rPr>
              <a:t>Horner-Emmons-</a:t>
            </a:r>
            <a:r>
              <a:rPr lang="en-US" sz="2800" dirty="0" err="1">
                <a:latin typeface="Cambria"/>
                <a:cs typeface="Cambria"/>
              </a:rPr>
              <a:t>Waldsworth</a:t>
            </a:r>
            <a:endParaRPr lang="en-US" sz="2800" dirty="0">
              <a:latin typeface="Cambria"/>
              <a:cs typeface="Cambria"/>
            </a:endParaRPr>
          </a:p>
        </p:txBody>
      </p:sp>
      <p:pic>
        <p:nvPicPr>
          <p:cNvPr id="6" name="Picture 5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14" y="1127124"/>
            <a:ext cx="6034744" cy="34845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499" y="4881563"/>
            <a:ext cx="333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mbria"/>
                <a:cs typeface="Cambria"/>
              </a:rPr>
              <a:t>Arbuzov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l-GR" dirty="0">
                <a:latin typeface="Cambria"/>
                <a:cs typeface="Cambria"/>
              </a:rPr>
              <a:t>αντίδραση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8" name="Picture 7" descr="Untitle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55" y="5492750"/>
            <a:ext cx="6175319" cy="10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658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085" y="386862"/>
            <a:ext cx="817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Οξείδωση </a:t>
            </a:r>
            <a:r>
              <a:rPr lang="en-US" sz="3600" dirty="0">
                <a:latin typeface="Cambria" panose="02040503050406030204" pitchFamily="18" charset="0"/>
              </a:rPr>
              <a:t>Baeyer-</a:t>
            </a:r>
            <a:r>
              <a:rPr lang="en-US" sz="3600" dirty="0" err="1">
                <a:latin typeface="Cambria" panose="02040503050406030204" pitchFamily="18" charset="0"/>
              </a:rPr>
              <a:t>Villiger</a:t>
            </a:r>
            <a:endParaRPr lang="el-GR" sz="3600" dirty="0">
              <a:latin typeface="Cambria" panose="020405030504060302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296" y="1248508"/>
            <a:ext cx="5341242" cy="112082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930" y="3654533"/>
            <a:ext cx="7791523" cy="1339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608" y="2804746"/>
            <a:ext cx="263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Μηχανισμός</a:t>
            </a:r>
          </a:p>
        </p:txBody>
      </p:sp>
    </p:spTree>
    <p:extLst>
      <p:ext uri="{BB962C8B-B14F-4D97-AF65-F5344CB8AC3E}">
        <p14:creationId xmlns:p14="http://schemas.microsoft.com/office/powerpoint/2010/main" val="39509792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592" y="342901"/>
            <a:ext cx="3980685" cy="1333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1308" y="2347546"/>
            <a:ext cx="793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Ικανότητα μετακίνησης</a:t>
            </a:r>
          </a:p>
          <a:p>
            <a:r>
              <a:rPr lang="el-GR" dirty="0" err="1">
                <a:latin typeface="Cambria" panose="02040503050406030204" pitchFamily="18" charset="0"/>
              </a:rPr>
              <a:t>Μεθυλο</a:t>
            </a:r>
            <a:r>
              <a:rPr lang="el-GR" dirty="0">
                <a:latin typeface="Cambria" panose="02040503050406030204" pitchFamily="18" charset="0"/>
              </a:rPr>
              <a:t> &lt; </a:t>
            </a:r>
            <a:r>
              <a:rPr lang="el-GR" dirty="0" err="1">
                <a:latin typeface="Cambria" panose="02040503050406030204" pitchFamily="18" charset="0"/>
              </a:rPr>
              <a:t>πρωτοταγής</a:t>
            </a:r>
            <a:r>
              <a:rPr lang="el-GR" dirty="0">
                <a:latin typeface="Cambria" panose="02040503050406030204" pitchFamily="18" charset="0"/>
              </a:rPr>
              <a:t> &lt; </a:t>
            </a:r>
            <a:r>
              <a:rPr lang="el-GR" dirty="0" err="1">
                <a:latin typeface="Cambria" panose="02040503050406030204" pitchFamily="18" charset="0"/>
              </a:rPr>
              <a:t>φαινυλο</a:t>
            </a:r>
            <a:r>
              <a:rPr lang="el-GR" dirty="0">
                <a:latin typeface="Cambria" panose="02040503050406030204" pitchFamily="18" charset="0"/>
              </a:rPr>
              <a:t> ~ δευτεροταγής &lt; τριτοταγής</a:t>
            </a:r>
          </a:p>
        </p:txBody>
      </p:sp>
    </p:spTree>
    <p:extLst>
      <p:ext uri="{BB962C8B-B14F-4D97-AF65-F5344CB8AC3E}">
        <p14:creationId xmlns:p14="http://schemas.microsoft.com/office/powerpoint/2010/main" val="28957653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085" y="386862"/>
            <a:ext cx="817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Ανίχνευση </a:t>
            </a:r>
            <a:r>
              <a:rPr lang="el-GR" sz="3600" dirty="0" err="1">
                <a:latin typeface="Cambria" panose="02040503050406030204" pitchFamily="18" charset="0"/>
              </a:rPr>
              <a:t>αλδευδών</a:t>
            </a:r>
            <a:endParaRPr lang="el-GR" sz="3600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7154" y="1503485"/>
            <a:ext cx="436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Fehling</a:t>
            </a:r>
            <a:endParaRPr lang="el-GR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7154" y="3496790"/>
            <a:ext cx="210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Tollens</a:t>
            </a:r>
            <a:endParaRPr lang="el-GR" dirty="0">
              <a:latin typeface="Cambria" panose="02040503050406030204" pitchFamily="18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00" y="2092569"/>
            <a:ext cx="7000985" cy="118446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00" y="4085874"/>
            <a:ext cx="6200720" cy="140422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4331" y="896235"/>
            <a:ext cx="1651200" cy="239266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4331" y="3974856"/>
            <a:ext cx="1625400" cy="153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358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687" y="1319213"/>
            <a:ext cx="2794000" cy="2095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0938" y="2119313"/>
            <a:ext cx="772120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Ανίχνευση καρβονυλικής ένωσης</a:t>
            </a:r>
          </a:p>
          <a:p>
            <a:r>
              <a:rPr lang="el-GR" dirty="0"/>
              <a:t>Με σχηματισμό κίτρινου, ή</a:t>
            </a:r>
          </a:p>
          <a:p>
            <a:r>
              <a:rPr lang="el-GR" dirty="0"/>
              <a:t>Πορτοκαλλί ΄ξ κόκκινου ιζήματος.</a:t>
            </a:r>
          </a:p>
          <a:p>
            <a:r>
              <a:rPr lang="el-GR" dirty="0"/>
              <a:t>Οταν η καρβονυλική ένωση είναι </a:t>
            </a:r>
          </a:p>
          <a:p>
            <a:r>
              <a:rPr lang="el-GR" dirty="0"/>
              <a:t>Αρωματική σχηματίζεται κόκκινο </a:t>
            </a:r>
          </a:p>
          <a:p>
            <a:r>
              <a:rPr lang="el-GR" dirty="0"/>
              <a:t>Ίζημα, αν είναι αλειφατική κίτρινο ίζημα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4625" y="500063"/>
            <a:ext cx="7579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RR'C=O   +   C</a:t>
            </a:r>
            <a:r>
              <a:rPr lang="fr-FR" baseline="-25000" dirty="0"/>
              <a:t>6</a:t>
            </a:r>
            <a:r>
              <a:rPr lang="fr-FR" dirty="0"/>
              <a:t>H</a:t>
            </a:r>
            <a:r>
              <a:rPr lang="fr-FR" baseline="-25000" dirty="0"/>
              <a:t>3</a:t>
            </a:r>
            <a:r>
              <a:rPr lang="fr-FR" dirty="0"/>
              <a:t>(NO</a:t>
            </a:r>
            <a:r>
              <a:rPr lang="fr-FR" baseline="-25000" dirty="0"/>
              <a:t>2</a:t>
            </a:r>
            <a:r>
              <a:rPr lang="fr-FR" dirty="0"/>
              <a:t>)</a:t>
            </a:r>
            <a:r>
              <a:rPr lang="fr-FR" baseline="-25000" dirty="0"/>
              <a:t>2</a:t>
            </a:r>
            <a:r>
              <a:rPr lang="fr-FR" dirty="0"/>
              <a:t>NHNH</a:t>
            </a:r>
            <a:r>
              <a:rPr lang="fr-FR" baseline="-25000" dirty="0"/>
              <a:t>2</a:t>
            </a:r>
            <a:r>
              <a:rPr lang="fr-FR" dirty="0"/>
              <a:t>   →   C</a:t>
            </a:r>
            <a:r>
              <a:rPr lang="fr-FR" baseline="-25000" dirty="0"/>
              <a:t>6</a:t>
            </a:r>
            <a:r>
              <a:rPr lang="fr-FR" dirty="0"/>
              <a:t>H</a:t>
            </a:r>
            <a:r>
              <a:rPr lang="fr-FR" baseline="-25000" dirty="0"/>
              <a:t>3</a:t>
            </a:r>
            <a:r>
              <a:rPr lang="fr-FR" dirty="0"/>
              <a:t>(NO</a:t>
            </a:r>
            <a:r>
              <a:rPr lang="fr-FR" baseline="-25000" dirty="0"/>
              <a:t>2</a:t>
            </a:r>
            <a:r>
              <a:rPr lang="fr-FR" dirty="0"/>
              <a:t>)</a:t>
            </a:r>
            <a:r>
              <a:rPr lang="fr-FR" baseline="-25000" dirty="0"/>
              <a:t>2</a:t>
            </a:r>
            <a:r>
              <a:rPr lang="fr-FR" dirty="0"/>
              <a:t>NHN=CRR'   +   H2O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786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284" y="2173185"/>
            <a:ext cx="7563431" cy="29917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42D55F-88E9-464B-BA32-F692EE6F5DA7}"/>
              </a:ext>
            </a:extLst>
          </p:cNvPr>
          <p:cNvSpPr txBox="1"/>
          <p:nvPr/>
        </p:nvSpPr>
        <p:spPr>
          <a:xfrm>
            <a:off x="978886" y="439387"/>
            <a:ext cx="2670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Υπενθύμιση</a:t>
            </a:r>
            <a:r>
              <a:rPr lang="en-US" sz="3600" dirty="0">
                <a:latin typeface="Cambria" panose="02040503050406030204" pitchFamily="18" charset="0"/>
              </a:rPr>
              <a:t>:</a:t>
            </a:r>
            <a:endParaRPr lang="el-GR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38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275" y="1841500"/>
            <a:ext cx="33655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01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137" y="415925"/>
            <a:ext cx="79629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50" y="3671887"/>
            <a:ext cx="28067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62807"/>
      </p:ext>
    </p:extLst>
  </p:cSld>
  <p:clrMapOvr>
    <a:masterClrMapping/>
  </p:clrMapOvr>
</p:sld>
</file>

<file path=ppt/theme/theme1.xml><?xml version="1.0" encoding="utf-8"?>
<a:theme xmlns:a="http://schemas.openxmlformats.org/drawingml/2006/main" name="Κομμάτι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401</TotalTime>
  <Words>566</Words>
  <Application>Microsoft Macintosh PowerPoint</Application>
  <PresentationFormat>Ευρεία οθόνη</PresentationFormat>
  <Paragraphs>119</Paragraphs>
  <Slides>76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76</vt:i4>
      </vt:variant>
    </vt:vector>
  </HeadingPairs>
  <TitlesOfParts>
    <vt:vector size="80" baseType="lpstr">
      <vt:lpstr>Cambria</vt:lpstr>
      <vt:lpstr>Century Gothic</vt:lpstr>
      <vt:lpstr>Wingdings 3</vt:lpstr>
      <vt:lpstr>Κομμάτι</vt:lpstr>
      <vt:lpstr>ΑλΔΕΥΔΕΣ κΑΙ ΚΕΤΟΝΕΣ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πόλωση </vt:lpstr>
      <vt:lpstr>συνΕΠΕΙΑ ΠΟΛΩΣΗς</vt:lpstr>
      <vt:lpstr>Παρουσίαση του PowerPoint</vt:lpstr>
      <vt:lpstr>Παρουσίαση του PowerPoint</vt:lpstr>
      <vt:lpstr>Παρουσίαση του PowerPoint</vt:lpstr>
      <vt:lpstr>PCC</vt:lpstr>
      <vt:lpstr>Εκλεκτική οξείδωση αλλυλικών αλκοολών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Αποοξυγόνωση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ΑλΔΕΥΔΕΣ και Κετονεσ</dc:title>
  <dc:creator>LPH</dc:creator>
  <cp:lastModifiedBy>ΛΑΖΑΡΟΣ ΧΑΤΖΗΑΡΑΠΟΓΛΟΥ</cp:lastModifiedBy>
  <cp:revision>55</cp:revision>
  <dcterms:created xsi:type="dcterms:W3CDTF">2016-11-11T18:54:12Z</dcterms:created>
  <dcterms:modified xsi:type="dcterms:W3CDTF">2020-11-23T08:07:33Z</dcterms:modified>
</cp:coreProperties>
</file>