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80" r:id="rId3"/>
    <p:sldId id="281" r:id="rId4"/>
    <p:sldId id="300" r:id="rId5"/>
    <p:sldId id="299" r:id="rId6"/>
    <p:sldId id="301" r:id="rId7"/>
    <p:sldId id="302" r:id="rId8"/>
    <p:sldId id="282" r:id="rId9"/>
    <p:sldId id="337" r:id="rId10"/>
    <p:sldId id="283" r:id="rId11"/>
    <p:sldId id="338" r:id="rId12"/>
    <p:sldId id="303" r:id="rId13"/>
    <p:sldId id="331" r:id="rId14"/>
    <p:sldId id="332" r:id="rId15"/>
    <p:sldId id="333" r:id="rId16"/>
    <p:sldId id="334" r:id="rId17"/>
    <p:sldId id="326" r:id="rId18"/>
    <p:sldId id="327" r:id="rId19"/>
    <p:sldId id="335" r:id="rId20"/>
    <p:sldId id="330" r:id="rId21"/>
    <p:sldId id="328" r:id="rId22"/>
    <p:sldId id="329" r:id="rId23"/>
    <p:sldId id="284" r:id="rId24"/>
    <p:sldId id="285" r:id="rId25"/>
    <p:sldId id="287" r:id="rId26"/>
    <p:sldId id="286" r:id="rId27"/>
    <p:sldId id="304" r:id="rId28"/>
    <p:sldId id="305" r:id="rId29"/>
    <p:sldId id="288" r:id="rId30"/>
    <p:sldId id="298" r:id="rId31"/>
    <p:sldId id="289" r:id="rId32"/>
    <p:sldId id="290" r:id="rId33"/>
    <p:sldId id="292" r:id="rId34"/>
    <p:sldId id="293" r:id="rId35"/>
    <p:sldId id="336" r:id="rId36"/>
    <p:sldId id="294" r:id="rId37"/>
    <p:sldId id="295" r:id="rId38"/>
    <p:sldId id="296" r:id="rId39"/>
    <p:sldId id="297"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0"/>
        <a:cs typeface="+mn-cs"/>
      </a:defRPr>
    </a:lvl1pPr>
    <a:lvl2pPr marL="457200" algn="ctr" rtl="0" fontAlgn="base">
      <a:spcBef>
        <a:spcPct val="0"/>
      </a:spcBef>
      <a:spcAft>
        <a:spcPct val="0"/>
      </a:spcAft>
      <a:defRPr sz="2400" kern="1200">
        <a:solidFill>
          <a:schemeClr val="tx1"/>
        </a:solidFill>
        <a:latin typeface="Arial" charset="0"/>
        <a:ea typeface="ＭＳ Ｐゴシック" charset="0"/>
        <a:cs typeface="+mn-cs"/>
      </a:defRPr>
    </a:lvl2pPr>
    <a:lvl3pPr marL="914400" algn="ctr" rtl="0" fontAlgn="base">
      <a:spcBef>
        <a:spcPct val="0"/>
      </a:spcBef>
      <a:spcAft>
        <a:spcPct val="0"/>
      </a:spcAft>
      <a:defRPr sz="2400" kern="1200">
        <a:solidFill>
          <a:schemeClr val="tx1"/>
        </a:solidFill>
        <a:latin typeface="Arial" charset="0"/>
        <a:ea typeface="ＭＳ Ｐゴシック" charset="0"/>
        <a:cs typeface="+mn-cs"/>
      </a:defRPr>
    </a:lvl3pPr>
    <a:lvl4pPr marL="1371600" algn="ctr" rtl="0" fontAlgn="base">
      <a:spcBef>
        <a:spcPct val="0"/>
      </a:spcBef>
      <a:spcAft>
        <a:spcPct val="0"/>
      </a:spcAft>
      <a:defRPr sz="2400" kern="1200">
        <a:solidFill>
          <a:schemeClr val="tx1"/>
        </a:solidFill>
        <a:latin typeface="Arial" charset="0"/>
        <a:ea typeface="ＭＳ Ｐゴシック" charset="0"/>
        <a:cs typeface="+mn-cs"/>
      </a:defRPr>
    </a:lvl4pPr>
    <a:lvl5pPr marL="1828800" algn="ctr"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B92D14"/>
    <a:srgbClr val="35759D"/>
    <a:srgbClr val="35B19D"/>
    <a:srgbClr val="000000"/>
    <a:srgbClr val="E8E8E8"/>
    <a:srgbClr val="1E1E2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5707" autoAdjust="0"/>
  </p:normalViewPr>
  <p:slideViewPr>
    <p:cSldViewPr>
      <p:cViewPr varScale="1">
        <p:scale>
          <a:sx n="72" d="100"/>
          <a:sy n="72" d="100"/>
        </p:scale>
        <p:origin x="1382" y="58"/>
      </p:cViewPr>
      <p:guideLst>
        <p:guide orient="horz" pos="2160"/>
        <p:guide pos="2880"/>
      </p:guideLst>
    </p:cSldViewPr>
  </p:slideViewPr>
  <p:outlineViewPr>
    <p:cViewPr>
      <p:scale>
        <a:sx n="33" d="100"/>
        <a:sy n="33" d="100"/>
      </p:scale>
      <p:origin x="0" y="-1936"/>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22EE759-B0EE-6745-AEA0-E79E6620A5D8}" type="slidenum">
              <a:rPr lang="en-US"/>
              <a:pPr/>
              <a:t>‹#›</a:t>
            </a:fld>
            <a:endParaRPr lang="en-US"/>
          </a:p>
        </p:txBody>
      </p:sp>
    </p:spTree>
    <p:extLst>
      <p:ext uri="{BB962C8B-B14F-4D97-AF65-F5344CB8AC3E}">
        <p14:creationId xmlns:p14="http://schemas.microsoft.com/office/powerpoint/2010/main" val="20958834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DF609-862E-F246-BF2C-AE11E784CB54}" type="slidenum">
              <a:rPr lang="en-US"/>
              <a:pPr/>
              <a:t>1</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 xmlns:a14="http://schemas.microsoft.com/office/drawing/2010/main">
                <a:effectLst>
                  <a:outerShdw blurRad="63500" dist="17961" dir="2700000" algn="ctr" rotWithShape="0">
                    <a:schemeClr val="tx1">
                      <a:alpha val="74998"/>
                    </a:schemeClr>
                  </a:outerShdw>
                </a:effectLst>
              </a14:hiddenEffects>
            </a:ext>
          </a:extLst>
        </p:spPr>
        <p:txBody>
          <a:bodyPr/>
          <a:lstStyle>
            <a:lvl1pPr algn="r">
              <a:defRPr sz="3600">
                <a:solidFill>
                  <a:schemeClr val="bg1"/>
                </a:solidFill>
              </a:defRPr>
            </a:lvl1pPr>
          </a:lstStyle>
          <a:p>
            <a:pPr lvl="0"/>
            <a:r>
              <a:rPr lang="el-GR" noProof="0"/>
              <a:t>Κάντε κλικ για να επεξεργαστείτε τον τίτλο υποδείγματος</a:t>
            </a:r>
            <a:endParaRPr lang="en-US" noProof="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 xmlns:a14="http://schemas.microsoft.com/office/drawing/2010/main">
                <a:effectLst>
                  <a:outerShdw blurRad="63500" dist="17961" dir="2700000" algn="ctr" rotWithShape="0">
                    <a:schemeClr val="tx1">
                      <a:alpha val="74998"/>
                    </a:schemeClr>
                  </a:outerShdw>
                </a:effectLst>
              </a14:hiddenEffects>
            </a:ext>
          </a:extLst>
        </p:spPr>
        <p:txBody>
          <a:bodyPr/>
          <a:lstStyle>
            <a:lvl1pPr marL="0" indent="0" algn="r">
              <a:buFontTx/>
              <a:buNone/>
              <a:defRPr sz="2400">
                <a:solidFill>
                  <a:schemeClr val="bg1"/>
                </a:solidFill>
              </a:defRPr>
            </a:lvl1pPr>
          </a:lstStyle>
          <a:p>
            <a:pPr lvl="0"/>
            <a:r>
              <a:rPr lang="el-GR" noProof="0"/>
              <a:t>Κάντε κλικ για να επεξεργαστείτε τον υπότιτλο του υποδείγματος</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Tree>
    <p:extLst>
      <p:ext uri="{BB962C8B-B14F-4D97-AF65-F5344CB8AC3E}">
        <p14:creationId xmlns:p14="http://schemas.microsoft.com/office/powerpoint/2010/main" val="164133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Tree>
    <p:extLst>
      <p:ext uri="{BB962C8B-B14F-4D97-AF65-F5344CB8AC3E}">
        <p14:creationId xmlns:p14="http://schemas.microsoft.com/office/powerpoint/2010/main" val="181391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Tree>
    <p:extLst>
      <p:ext uri="{BB962C8B-B14F-4D97-AF65-F5344CB8AC3E}">
        <p14:creationId xmlns:p14="http://schemas.microsoft.com/office/powerpoint/2010/main" val="364766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κειμένου υποδείγματος</a:t>
            </a:r>
          </a:p>
        </p:txBody>
      </p:sp>
    </p:spTree>
    <p:extLst>
      <p:ext uri="{BB962C8B-B14F-4D97-AF65-F5344CB8AC3E}">
        <p14:creationId xmlns:p14="http://schemas.microsoft.com/office/powerpoint/2010/main" val="404737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Tree>
    <p:extLst>
      <p:ext uri="{BB962C8B-B14F-4D97-AF65-F5344CB8AC3E}">
        <p14:creationId xmlns:p14="http://schemas.microsoft.com/office/powerpoint/2010/main" val="361883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Tree>
    <p:extLst>
      <p:ext uri="{BB962C8B-B14F-4D97-AF65-F5344CB8AC3E}">
        <p14:creationId xmlns:p14="http://schemas.microsoft.com/office/powerpoint/2010/main" val="135964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50735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53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Tree>
    <p:extLst>
      <p:ext uri="{BB962C8B-B14F-4D97-AF65-F5344CB8AC3E}">
        <p14:creationId xmlns:p14="http://schemas.microsoft.com/office/powerpoint/2010/main" val="247938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a:t>Κάντε κλικ για να επεξεργαστείτε τον τίτλο υποδείγματος</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Tree>
    <p:extLst>
      <p:ext uri="{BB962C8B-B14F-4D97-AF65-F5344CB8AC3E}">
        <p14:creationId xmlns:p14="http://schemas.microsoft.com/office/powerpoint/2010/main" val="381413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 υποδείγματος</a:t>
            </a:r>
            <a:endParaRPr lang="en-US"/>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charset="0"/>
          <a:ea typeface="ＭＳ Ｐゴシック" charset="0"/>
        </a:defRPr>
      </a:lvl2pPr>
      <a:lvl3pPr algn="l" rtl="0" eaLnBrk="1" fontAlgn="base" hangingPunct="1">
        <a:spcBef>
          <a:spcPct val="0"/>
        </a:spcBef>
        <a:spcAft>
          <a:spcPct val="0"/>
        </a:spcAft>
        <a:defRPr sz="4400">
          <a:solidFill>
            <a:schemeClr val="tx1"/>
          </a:solidFill>
          <a:latin typeface="Microsoft Sans Serif" charset="0"/>
          <a:ea typeface="ＭＳ Ｐゴシック" charset="0"/>
        </a:defRPr>
      </a:lvl3pPr>
      <a:lvl4pPr algn="l" rtl="0" eaLnBrk="1" fontAlgn="base" hangingPunct="1">
        <a:spcBef>
          <a:spcPct val="0"/>
        </a:spcBef>
        <a:spcAft>
          <a:spcPct val="0"/>
        </a:spcAft>
        <a:defRPr sz="4400">
          <a:solidFill>
            <a:schemeClr val="tx1"/>
          </a:solidFill>
          <a:latin typeface="Microsoft Sans Serif" charset="0"/>
          <a:ea typeface="ＭＳ Ｐゴシック" charset="0"/>
        </a:defRPr>
      </a:lvl4pPr>
      <a:lvl5pPr algn="l" rtl="0" eaLnBrk="1" fontAlgn="base" hangingPunct="1">
        <a:spcBef>
          <a:spcPct val="0"/>
        </a:spcBef>
        <a:spcAft>
          <a:spcPct val="0"/>
        </a:spcAft>
        <a:defRPr sz="4400">
          <a:solidFill>
            <a:schemeClr val="tx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tx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tx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tx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tx1"/>
          </a:solidFill>
          <a:latin typeface="Microsoft Sans Serif"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 Id="rId4" Type="http://schemas.openxmlformats.org/officeDocument/2006/relationships/image" Target="../media/image62.emf"/></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5938838" y="2019300"/>
            <a:ext cx="2895600" cy="476250"/>
          </a:xfrm>
          <a:extLst>
            <a:ext uri="{AF507438-7753-43e0-B8FC-AC1667EBCBE1}">
              <a14:hiddenEffects xmlns="" xmlns:a14="http://schemas.microsoft.com/office/drawing/2010/main">
                <a:effectLst>
                  <a:outerShdw blurRad="63500" dist="17961" dir="2700000" algn="ctr" rotWithShape="0">
                    <a:schemeClr val="bg1">
                      <a:alpha val="74998"/>
                    </a:schemeClr>
                  </a:outerShdw>
                </a:effectLst>
              </a14:hiddenEffects>
            </a:ext>
          </a:extLst>
        </p:spPr>
        <p:txBody>
          <a:bodyPr/>
          <a:lstStyle/>
          <a:p>
            <a:pPr algn="ctr">
              <a:lnSpc>
                <a:spcPct val="90000"/>
              </a:lnSpc>
            </a:pPr>
            <a:r>
              <a:rPr lang="el-GR" sz="2200" dirty="0"/>
              <a:t>Λ. Χατζηαράπογλου</a:t>
            </a:r>
            <a:endParaRPr lang="ru-RU" sz="2200" dirty="0"/>
          </a:p>
        </p:txBody>
      </p:sp>
      <p:sp>
        <p:nvSpPr>
          <p:cNvPr id="2" name="Title 1"/>
          <p:cNvSpPr>
            <a:spLocks noGrp="1"/>
          </p:cNvSpPr>
          <p:nvPr>
            <p:ph type="ctrTitle"/>
          </p:nvPr>
        </p:nvSpPr>
        <p:spPr/>
        <p:txBody>
          <a:bodyPr/>
          <a:lstStyle/>
          <a:p>
            <a:r>
              <a:rPr lang="el-GR" dirty="0"/>
              <a:t>Φάσματα </a:t>
            </a:r>
            <a:r>
              <a:rPr lang="el-GR" dirty="0" err="1"/>
              <a:t>Υπερύθρου</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ematic diagram showing the working principle of an FTIR spectrometer. Numbers one to five indicate the steps of FTIR analysis discussed below. The optical path is indicated by a dashed line.">
            <a:extLst>
              <a:ext uri="{FF2B5EF4-FFF2-40B4-BE49-F238E27FC236}">
                <a16:creationId xmlns:a16="http://schemas.microsoft.com/office/drawing/2014/main" id="{D61C2CB5-EC7F-DEB9-963C-606DAD772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2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colet&amp;trade; iS50 FTIR Spectrometer">
            <a:extLst>
              <a:ext uri="{FF2B5EF4-FFF2-40B4-BE49-F238E27FC236}">
                <a16:creationId xmlns:a16="http://schemas.microsoft.com/office/drawing/2014/main" id="{0ACB5FA5-09DC-FE23-CC9F-4F0776D55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6047953" cy="403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4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B145CA9-24EA-2D75-946D-FEE01096404C}"/>
              </a:ext>
            </a:extLst>
          </p:cNvPr>
          <p:cNvPicPr>
            <a:picLocks noChangeAspect="1"/>
          </p:cNvPicPr>
          <p:nvPr/>
        </p:nvPicPr>
        <p:blipFill>
          <a:blip r:embed="rId2"/>
          <a:stretch>
            <a:fillRect/>
          </a:stretch>
        </p:blipFill>
        <p:spPr>
          <a:xfrm>
            <a:off x="323528" y="1628800"/>
            <a:ext cx="7920880" cy="5149894"/>
          </a:xfrm>
          <a:prstGeom prst="rect">
            <a:avLst/>
          </a:prstGeom>
        </p:spPr>
      </p:pic>
    </p:spTree>
    <p:extLst>
      <p:ext uri="{BB962C8B-B14F-4D97-AF65-F5344CB8AC3E}">
        <p14:creationId xmlns:p14="http://schemas.microsoft.com/office/powerpoint/2010/main" val="322947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2387BE0-93E8-E8B6-8EC9-8D182CC93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3672408"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329D5E-D0BF-FDE5-240B-584EBF249FC6}"/>
              </a:ext>
            </a:extLst>
          </p:cNvPr>
          <p:cNvSpPr txBox="1"/>
          <p:nvPr/>
        </p:nvSpPr>
        <p:spPr>
          <a:xfrm>
            <a:off x="2051720" y="1567196"/>
            <a:ext cx="5400600" cy="461665"/>
          </a:xfrm>
          <a:prstGeom prst="rect">
            <a:avLst/>
          </a:prstGeom>
          <a:noFill/>
        </p:spPr>
        <p:txBody>
          <a:bodyPr wrap="square">
            <a:spAutoFit/>
          </a:bodyPr>
          <a:lstStyle/>
          <a:p>
            <a:pPr algn="l"/>
            <a:r>
              <a:rPr lang="en-US" b="1" i="0" dirty="0">
                <a:solidFill>
                  <a:srgbClr val="1B1B1B"/>
                </a:solidFill>
                <a:effectLst/>
                <a:latin typeface="Arial" panose="020B0604020202020204" pitchFamily="34" charset="0"/>
              </a:rPr>
              <a:t>NaCl , </a:t>
            </a:r>
            <a:r>
              <a:rPr lang="en-US" b="1" i="0" dirty="0" err="1">
                <a:solidFill>
                  <a:srgbClr val="1B1B1B"/>
                </a:solidFill>
                <a:effectLst/>
                <a:latin typeface="Arial" panose="020B0604020202020204" pitchFamily="34" charset="0"/>
              </a:rPr>
              <a:t>KCl</a:t>
            </a:r>
            <a:r>
              <a:rPr lang="en-US" b="1" i="0" dirty="0">
                <a:solidFill>
                  <a:srgbClr val="1B1B1B"/>
                </a:solidFill>
                <a:effectLst/>
                <a:latin typeface="Arial" panose="020B0604020202020204" pitchFamily="34" charset="0"/>
              </a:rPr>
              <a:t>, KBr, CaF</a:t>
            </a:r>
            <a:r>
              <a:rPr lang="en-US" b="1" i="0" baseline="-25000" dirty="0">
                <a:solidFill>
                  <a:srgbClr val="1B1B1B"/>
                </a:solidFill>
                <a:effectLst/>
                <a:latin typeface="Arial" panose="020B0604020202020204" pitchFamily="34" charset="0"/>
              </a:rPr>
              <a:t>2</a:t>
            </a:r>
            <a:r>
              <a:rPr lang="en-US" b="1" i="0" dirty="0">
                <a:solidFill>
                  <a:srgbClr val="1B1B1B"/>
                </a:solidFill>
                <a:effectLst/>
                <a:latin typeface="Arial" panose="020B0604020202020204" pitchFamily="34" charset="0"/>
              </a:rPr>
              <a:t>, BaF</a:t>
            </a:r>
            <a:r>
              <a:rPr lang="en-US" b="1" i="0" baseline="-25000" dirty="0">
                <a:solidFill>
                  <a:srgbClr val="1B1B1B"/>
                </a:solidFill>
                <a:effectLst/>
                <a:latin typeface="Arial" panose="020B0604020202020204" pitchFamily="34" charset="0"/>
              </a:rPr>
              <a:t>2</a:t>
            </a:r>
            <a:r>
              <a:rPr lang="en-US" b="1" i="0" dirty="0">
                <a:solidFill>
                  <a:srgbClr val="1B1B1B"/>
                </a:solidFill>
                <a:effectLst/>
                <a:latin typeface="Arial" panose="020B0604020202020204" pitchFamily="34" charset="0"/>
              </a:rPr>
              <a:t>, AgCl</a:t>
            </a:r>
          </a:p>
        </p:txBody>
      </p:sp>
      <p:graphicFrame>
        <p:nvGraphicFramePr>
          <p:cNvPr id="4" name="Πίνακας 3">
            <a:extLst>
              <a:ext uri="{FF2B5EF4-FFF2-40B4-BE49-F238E27FC236}">
                <a16:creationId xmlns:a16="http://schemas.microsoft.com/office/drawing/2014/main" id="{E2B15EBE-C37E-F131-F009-3F4E62692489}"/>
              </a:ext>
            </a:extLst>
          </p:cNvPr>
          <p:cNvGraphicFramePr>
            <a:graphicFrameLocks noGrp="1"/>
          </p:cNvGraphicFramePr>
          <p:nvPr>
            <p:extLst>
              <p:ext uri="{D42A27DB-BD31-4B8C-83A1-F6EECF244321}">
                <p14:modId xmlns:p14="http://schemas.microsoft.com/office/powerpoint/2010/main" val="856107801"/>
              </p:ext>
            </p:extLst>
          </p:nvPr>
        </p:nvGraphicFramePr>
        <p:xfrm>
          <a:off x="1094420" y="6053275"/>
          <a:ext cx="7315200" cy="640080"/>
        </p:xfrm>
        <a:graphic>
          <a:graphicData uri="http://schemas.openxmlformats.org/drawingml/2006/table">
            <a:tbl>
              <a:tblPr/>
              <a:tblGrid>
                <a:gridCol w="1219200">
                  <a:extLst>
                    <a:ext uri="{9D8B030D-6E8A-4147-A177-3AD203B41FA5}">
                      <a16:colId xmlns:a16="http://schemas.microsoft.com/office/drawing/2014/main" val="3978456508"/>
                    </a:ext>
                  </a:extLst>
                </a:gridCol>
                <a:gridCol w="1219200">
                  <a:extLst>
                    <a:ext uri="{9D8B030D-6E8A-4147-A177-3AD203B41FA5}">
                      <a16:colId xmlns:a16="http://schemas.microsoft.com/office/drawing/2014/main" val="392335764"/>
                    </a:ext>
                  </a:extLst>
                </a:gridCol>
                <a:gridCol w="1219200">
                  <a:extLst>
                    <a:ext uri="{9D8B030D-6E8A-4147-A177-3AD203B41FA5}">
                      <a16:colId xmlns:a16="http://schemas.microsoft.com/office/drawing/2014/main" val="2760173446"/>
                    </a:ext>
                  </a:extLst>
                </a:gridCol>
                <a:gridCol w="1219200">
                  <a:extLst>
                    <a:ext uri="{9D8B030D-6E8A-4147-A177-3AD203B41FA5}">
                      <a16:colId xmlns:a16="http://schemas.microsoft.com/office/drawing/2014/main" val="28519999"/>
                    </a:ext>
                  </a:extLst>
                </a:gridCol>
                <a:gridCol w="1219200">
                  <a:extLst>
                    <a:ext uri="{9D8B030D-6E8A-4147-A177-3AD203B41FA5}">
                      <a16:colId xmlns:a16="http://schemas.microsoft.com/office/drawing/2014/main" val="1290952"/>
                    </a:ext>
                  </a:extLst>
                </a:gridCol>
                <a:gridCol w="1219200">
                  <a:extLst>
                    <a:ext uri="{9D8B030D-6E8A-4147-A177-3AD203B41FA5}">
                      <a16:colId xmlns:a16="http://schemas.microsoft.com/office/drawing/2014/main" val="2439925342"/>
                    </a:ext>
                  </a:extLst>
                </a:gridCol>
              </a:tblGrid>
              <a:tr h="0">
                <a:tc>
                  <a:txBody>
                    <a:bodyPr/>
                    <a:lstStyle/>
                    <a:p>
                      <a:pPr algn="ctr" fontAlgn="ctr"/>
                      <a:r>
                        <a:rPr lang="en-US" u="sng" dirty="0">
                          <a:solidFill>
                            <a:srgbClr val="004E75"/>
                          </a:solidFill>
                          <a:effectLst/>
                        </a:rPr>
                        <a:t>NaCl</a:t>
                      </a:r>
                      <a:br>
                        <a:rPr lang="en-US" dirty="0">
                          <a:effectLst/>
                        </a:rPr>
                      </a:br>
                      <a:r>
                        <a:rPr lang="en-US" dirty="0">
                          <a:effectLst/>
                        </a:rPr>
                        <a:t>$42.00</a:t>
                      </a:r>
                    </a:p>
                  </a:txBody>
                  <a:tcPr anchor="ctr">
                    <a:lnL w="7620" cap="flat" cmpd="sng" algn="ctr">
                      <a:solidFill>
                        <a:srgbClr val="EDEBEB"/>
                      </a:solidFill>
                      <a:prstDash val="solid"/>
                      <a:round/>
                      <a:headEnd type="none" w="med" len="med"/>
                      <a:tailEnd type="none" w="med" len="med"/>
                    </a:lnL>
                    <a:lnR w="7620" cap="flat" cmpd="sng" algn="ctr">
                      <a:solidFill>
                        <a:srgbClr val="EDEBEB"/>
                      </a:solidFill>
                      <a:prstDash val="solid"/>
                      <a:round/>
                      <a:headEnd type="none" w="med" len="med"/>
                      <a:tailEnd type="none" w="med" len="med"/>
                    </a:lnR>
                    <a:lnT w="7620" cap="flat" cmpd="sng" algn="ctr">
                      <a:solidFill>
                        <a:srgbClr val="EDEBEB"/>
                      </a:solidFill>
                      <a:prstDash val="solid"/>
                      <a:round/>
                      <a:headEnd type="none" w="med" len="med"/>
                      <a:tailEnd type="none" w="med" len="med"/>
                    </a:lnT>
                    <a:lnB w="7620" cap="flat" cmpd="sng" algn="ctr">
                      <a:solidFill>
                        <a:srgbClr val="EDEBEB"/>
                      </a:solidFill>
                      <a:prstDash val="solid"/>
                      <a:round/>
                      <a:headEnd type="none" w="med" len="med"/>
                      <a:tailEnd type="none" w="med" len="med"/>
                    </a:lnB>
                    <a:solidFill>
                      <a:srgbClr val="FFFFFF"/>
                    </a:solidFill>
                  </a:tcPr>
                </a:tc>
                <a:tc>
                  <a:txBody>
                    <a:bodyPr/>
                    <a:lstStyle/>
                    <a:p>
                      <a:pPr algn="ctr" fontAlgn="ctr"/>
                      <a:r>
                        <a:rPr lang="en-US" u="sng" dirty="0" err="1">
                          <a:solidFill>
                            <a:srgbClr val="004E75"/>
                          </a:solidFill>
                          <a:effectLst/>
                        </a:rPr>
                        <a:t>KCl</a:t>
                      </a:r>
                      <a:br>
                        <a:rPr lang="en-US" dirty="0">
                          <a:effectLst/>
                        </a:rPr>
                      </a:br>
                      <a:r>
                        <a:rPr lang="en-US" dirty="0">
                          <a:effectLst/>
                        </a:rPr>
                        <a:t>$44.00</a:t>
                      </a:r>
                    </a:p>
                  </a:txBody>
                  <a:tcPr anchor="ctr">
                    <a:lnL w="7620" cap="flat" cmpd="sng" algn="ctr">
                      <a:solidFill>
                        <a:srgbClr val="EDEBEB"/>
                      </a:solidFill>
                      <a:prstDash val="solid"/>
                      <a:round/>
                      <a:headEnd type="none" w="med" len="med"/>
                      <a:tailEnd type="none" w="med" len="med"/>
                    </a:lnL>
                    <a:lnR w="7620" cap="flat" cmpd="sng" algn="ctr">
                      <a:solidFill>
                        <a:srgbClr val="EDEBEB"/>
                      </a:solidFill>
                      <a:prstDash val="solid"/>
                      <a:round/>
                      <a:headEnd type="none" w="med" len="med"/>
                      <a:tailEnd type="none" w="med" len="med"/>
                    </a:lnR>
                    <a:lnT w="7620" cap="flat" cmpd="sng" algn="ctr">
                      <a:solidFill>
                        <a:srgbClr val="EDEBEB"/>
                      </a:solidFill>
                      <a:prstDash val="solid"/>
                      <a:round/>
                      <a:headEnd type="none" w="med" len="med"/>
                      <a:tailEnd type="none" w="med" len="med"/>
                    </a:lnT>
                    <a:lnB w="7620" cap="flat" cmpd="sng" algn="ctr">
                      <a:solidFill>
                        <a:srgbClr val="EDEBEB"/>
                      </a:solidFill>
                      <a:prstDash val="solid"/>
                      <a:round/>
                      <a:headEnd type="none" w="med" len="med"/>
                      <a:tailEnd type="none" w="med" len="med"/>
                    </a:lnB>
                    <a:solidFill>
                      <a:srgbClr val="FFFFFF"/>
                    </a:solidFill>
                  </a:tcPr>
                </a:tc>
                <a:tc>
                  <a:txBody>
                    <a:bodyPr/>
                    <a:lstStyle/>
                    <a:p>
                      <a:pPr algn="ctr" fontAlgn="ctr"/>
                      <a:r>
                        <a:rPr lang="en-US" u="sng" dirty="0">
                          <a:solidFill>
                            <a:srgbClr val="004E75"/>
                          </a:solidFill>
                          <a:effectLst/>
                        </a:rPr>
                        <a:t>KBr</a:t>
                      </a:r>
                      <a:br>
                        <a:rPr lang="en-US" dirty="0">
                          <a:effectLst/>
                        </a:rPr>
                      </a:br>
                      <a:r>
                        <a:rPr lang="en-US" dirty="0">
                          <a:effectLst/>
                        </a:rPr>
                        <a:t>$46.00</a:t>
                      </a:r>
                    </a:p>
                  </a:txBody>
                  <a:tcPr anchor="ctr">
                    <a:lnL w="7620" cap="flat" cmpd="sng" algn="ctr">
                      <a:solidFill>
                        <a:srgbClr val="EDEBEB"/>
                      </a:solidFill>
                      <a:prstDash val="solid"/>
                      <a:round/>
                      <a:headEnd type="none" w="med" len="med"/>
                      <a:tailEnd type="none" w="med" len="med"/>
                    </a:lnL>
                    <a:lnR w="7620" cap="flat" cmpd="sng" algn="ctr">
                      <a:solidFill>
                        <a:srgbClr val="EDEBEB"/>
                      </a:solidFill>
                      <a:prstDash val="solid"/>
                      <a:round/>
                      <a:headEnd type="none" w="med" len="med"/>
                      <a:tailEnd type="none" w="med" len="med"/>
                    </a:lnR>
                    <a:lnT w="7620" cap="flat" cmpd="sng" algn="ctr">
                      <a:solidFill>
                        <a:srgbClr val="EDEBEB"/>
                      </a:solidFill>
                      <a:prstDash val="solid"/>
                      <a:round/>
                      <a:headEnd type="none" w="med" len="med"/>
                      <a:tailEnd type="none" w="med" len="med"/>
                    </a:lnT>
                    <a:lnB w="7620" cap="flat" cmpd="sng" algn="ctr">
                      <a:solidFill>
                        <a:srgbClr val="EDEBEB"/>
                      </a:solidFill>
                      <a:prstDash val="solid"/>
                      <a:round/>
                      <a:headEnd type="none" w="med" len="med"/>
                      <a:tailEnd type="none" w="med" len="med"/>
                    </a:lnB>
                    <a:solidFill>
                      <a:srgbClr val="FFFFFF"/>
                    </a:solidFill>
                  </a:tcPr>
                </a:tc>
                <a:tc>
                  <a:txBody>
                    <a:bodyPr/>
                    <a:lstStyle/>
                    <a:p>
                      <a:pPr algn="ctr" fontAlgn="ctr"/>
                      <a:r>
                        <a:rPr lang="en-US" u="sng" dirty="0">
                          <a:solidFill>
                            <a:srgbClr val="004E75"/>
                          </a:solidFill>
                          <a:effectLst/>
                        </a:rPr>
                        <a:t>CaF</a:t>
                      </a:r>
                      <a:r>
                        <a:rPr lang="en-US" u="sng" baseline="-25000" dirty="0">
                          <a:solidFill>
                            <a:srgbClr val="004E75"/>
                          </a:solidFill>
                          <a:effectLst/>
                        </a:rPr>
                        <a:t>2</a:t>
                      </a:r>
                      <a:br>
                        <a:rPr lang="en-US" dirty="0">
                          <a:effectLst/>
                        </a:rPr>
                      </a:br>
                      <a:r>
                        <a:rPr lang="en-US" dirty="0">
                          <a:effectLst/>
                        </a:rPr>
                        <a:t>$80.00</a:t>
                      </a:r>
                    </a:p>
                  </a:txBody>
                  <a:tcPr anchor="ctr">
                    <a:lnL w="7620" cap="flat" cmpd="sng" algn="ctr">
                      <a:solidFill>
                        <a:srgbClr val="EDEBEB"/>
                      </a:solidFill>
                      <a:prstDash val="solid"/>
                      <a:round/>
                      <a:headEnd type="none" w="med" len="med"/>
                      <a:tailEnd type="none" w="med" len="med"/>
                    </a:lnL>
                    <a:lnR w="7620" cap="flat" cmpd="sng" algn="ctr">
                      <a:solidFill>
                        <a:srgbClr val="EDEBEB"/>
                      </a:solidFill>
                      <a:prstDash val="solid"/>
                      <a:round/>
                      <a:headEnd type="none" w="med" len="med"/>
                      <a:tailEnd type="none" w="med" len="med"/>
                    </a:lnR>
                    <a:lnT w="7620" cap="flat" cmpd="sng" algn="ctr">
                      <a:solidFill>
                        <a:srgbClr val="EDEBEB"/>
                      </a:solidFill>
                      <a:prstDash val="solid"/>
                      <a:round/>
                      <a:headEnd type="none" w="med" len="med"/>
                      <a:tailEnd type="none" w="med" len="med"/>
                    </a:lnT>
                    <a:lnB w="7620" cap="flat" cmpd="sng" algn="ctr">
                      <a:solidFill>
                        <a:srgbClr val="EDEBEB"/>
                      </a:solidFill>
                      <a:prstDash val="solid"/>
                      <a:round/>
                      <a:headEnd type="none" w="med" len="med"/>
                      <a:tailEnd type="none" w="med" len="med"/>
                    </a:lnB>
                    <a:solidFill>
                      <a:srgbClr val="FFFFFF"/>
                    </a:solidFill>
                  </a:tcPr>
                </a:tc>
                <a:tc>
                  <a:txBody>
                    <a:bodyPr/>
                    <a:lstStyle/>
                    <a:p>
                      <a:pPr algn="ctr" fontAlgn="ctr"/>
                      <a:r>
                        <a:rPr lang="en-US" u="sng" dirty="0">
                          <a:solidFill>
                            <a:srgbClr val="004E75"/>
                          </a:solidFill>
                          <a:effectLst/>
                        </a:rPr>
                        <a:t>BaF</a:t>
                      </a:r>
                      <a:r>
                        <a:rPr lang="en-US" u="sng" baseline="-25000" dirty="0">
                          <a:solidFill>
                            <a:srgbClr val="004E75"/>
                          </a:solidFill>
                          <a:effectLst/>
                        </a:rPr>
                        <a:t>2</a:t>
                      </a:r>
                      <a:endParaRPr lang="en-US" baseline="-25000" dirty="0">
                        <a:effectLst/>
                        <a:latin typeface="Roboto" panose="020B0604020202020204" pitchFamily="2" charset="0"/>
                      </a:endParaRPr>
                    </a:p>
                    <a:p>
                      <a:pPr algn="ctr" fontAlgn="ctr"/>
                      <a:r>
                        <a:rPr lang="en-US" dirty="0">
                          <a:effectLst/>
                        </a:rPr>
                        <a:t>$107.00</a:t>
                      </a:r>
                    </a:p>
                  </a:txBody>
                  <a:tcPr anchor="ctr">
                    <a:lnL w="7620" cap="flat" cmpd="sng" algn="ctr">
                      <a:solidFill>
                        <a:srgbClr val="EDEBEB"/>
                      </a:solidFill>
                      <a:prstDash val="solid"/>
                      <a:round/>
                      <a:headEnd type="none" w="med" len="med"/>
                      <a:tailEnd type="none" w="med" len="med"/>
                    </a:lnL>
                    <a:lnR w="7620" cap="flat" cmpd="sng" algn="ctr">
                      <a:solidFill>
                        <a:srgbClr val="EDEBEB"/>
                      </a:solidFill>
                      <a:prstDash val="solid"/>
                      <a:round/>
                      <a:headEnd type="none" w="med" len="med"/>
                      <a:tailEnd type="none" w="med" len="med"/>
                    </a:lnR>
                    <a:lnT w="7620" cap="flat" cmpd="sng" algn="ctr">
                      <a:solidFill>
                        <a:srgbClr val="EDEBEB"/>
                      </a:solidFill>
                      <a:prstDash val="solid"/>
                      <a:round/>
                      <a:headEnd type="none" w="med" len="med"/>
                      <a:tailEnd type="none" w="med" len="med"/>
                    </a:lnT>
                    <a:lnB w="7620" cap="flat" cmpd="sng" algn="ctr">
                      <a:solidFill>
                        <a:srgbClr val="EDEBEB"/>
                      </a:solidFill>
                      <a:prstDash val="solid"/>
                      <a:round/>
                      <a:headEnd type="none" w="med" len="med"/>
                      <a:tailEnd type="none" w="med" len="med"/>
                    </a:lnB>
                    <a:solidFill>
                      <a:srgbClr val="FFFFFF"/>
                    </a:solidFill>
                  </a:tcPr>
                </a:tc>
                <a:tc>
                  <a:txBody>
                    <a:bodyPr/>
                    <a:lstStyle/>
                    <a:p>
                      <a:pPr algn="ctr" fontAlgn="ctr"/>
                      <a:r>
                        <a:rPr lang="en-US" u="sng" dirty="0">
                          <a:solidFill>
                            <a:srgbClr val="001B29"/>
                          </a:solidFill>
                          <a:effectLst/>
                        </a:rPr>
                        <a:t>AgCl</a:t>
                      </a:r>
                      <a:br>
                        <a:rPr lang="en-US" dirty="0">
                          <a:effectLst/>
                        </a:rPr>
                      </a:br>
                      <a:r>
                        <a:rPr lang="en-US" dirty="0">
                          <a:effectLst/>
                        </a:rPr>
                        <a:t>$337.00</a:t>
                      </a:r>
                    </a:p>
                  </a:txBody>
                  <a:tcPr anchor="ctr">
                    <a:lnL w="7620" cap="flat" cmpd="sng" algn="ctr">
                      <a:solidFill>
                        <a:srgbClr val="EDEBEB"/>
                      </a:solidFill>
                      <a:prstDash val="solid"/>
                      <a:round/>
                      <a:headEnd type="none" w="med" len="med"/>
                      <a:tailEnd type="none" w="med" len="med"/>
                    </a:lnL>
                    <a:lnR w="7620" cap="flat" cmpd="sng" algn="ctr">
                      <a:solidFill>
                        <a:srgbClr val="EDEBEB"/>
                      </a:solidFill>
                      <a:prstDash val="solid"/>
                      <a:round/>
                      <a:headEnd type="none" w="med" len="med"/>
                      <a:tailEnd type="none" w="med" len="med"/>
                    </a:lnR>
                    <a:lnT w="7620" cap="flat" cmpd="sng" algn="ctr">
                      <a:solidFill>
                        <a:srgbClr val="EDEBEB"/>
                      </a:solidFill>
                      <a:prstDash val="solid"/>
                      <a:round/>
                      <a:headEnd type="none" w="med" len="med"/>
                      <a:tailEnd type="none" w="med" len="med"/>
                    </a:lnT>
                    <a:lnB w="7620" cap="flat" cmpd="sng" algn="ctr">
                      <a:solidFill>
                        <a:srgbClr val="EDEBEB"/>
                      </a:solidFill>
                      <a:prstDash val="solid"/>
                      <a:round/>
                      <a:headEnd type="none" w="med" len="med"/>
                      <a:tailEnd type="none" w="med" len="med"/>
                    </a:lnB>
                    <a:solidFill>
                      <a:srgbClr val="FFFFFF"/>
                    </a:solidFill>
                  </a:tcPr>
                </a:tc>
                <a:extLst>
                  <a:ext uri="{0D108BD9-81ED-4DB2-BD59-A6C34878D82A}">
                    <a16:rowId xmlns:a16="http://schemas.microsoft.com/office/drawing/2014/main" val="3831079133"/>
                  </a:ext>
                </a:extLst>
              </a:tr>
            </a:tbl>
          </a:graphicData>
        </a:graphic>
      </p:graphicFrame>
    </p:spTree>
    <p:extLst>
      <p:ext uri="{BB962C8B-B14F-4D97-AF65-F5344CB8AC3E}">
        <p14:creationId xmlns:p14="http://schemas.microsoft.com/office/powerpoint/2010/main" val="326101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E80FEB6-8B66-C152-9095-4B6AF972D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132856"/>
            <a:ext cx="4381500" cy="4238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A10EF6-B66F-DC73-A1B6-F3A923CCAEC1}"/>
              </a:ext>
            </a:extLst>
          </p:cNvPr>
          <p:cNvSpPr txBox="1"/>
          <p:nvPr/>
        </p:nvSpPr>
        <p:spPr>
          <a:xfrm>
            <a:off x="6588224" y="2708921"/>
            <a:ext cx="2232248" cy="461665"/>
          </a:xfrm>
          <a:prstGeom prst="rect">
            <a:avLst/>
          </a:prstGeom>
          <a:noFill/>
        </p:spPr>
        <p:txBody>
          <a:bodyPr wrap="square">
            <a:spAutoFit/>
          </a:bodyPr>
          <a:lstStyle/>
          <a:p>
            <a:r>
              <a:rPr lang="el-GR" b="1" i="0" dirty="0">
                <a:solidFill>
                  <a:srgbClr val="FF0000"/>
                </a:solidFill>
                <a:effectLst/>
                <a:latin typeface="Exo"/>
              </a:rPr>
              <a:t>$164.00</a:t>
            </a:r>
            <a:endParaRPr lang="el-GR" dirty="0"/>
          </a:p>
        </p:txBody>
      </p:sp>
    </p:spTree>
    <p:extLst>
      <p:ext uri="{BB962C8B-B14F-4D97-AF65-F5344CB8AC3E}">
        <p14:creationId xmlns:p14="http://schemas.microsoft.com/office/powerpoint/2010/main" val="414435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1F82ED3-F8AA-05AB-3637-4349D5FBF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564904"/>
            <a:ext cx="2857500" cy="2790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938A11-1973-58B6-D08A-5E27BBAFA085}"/>
              </a:ext>
            </a:extLst>
          </p:cNvPr>
          <p:cNvSpPr txBox="1"/>
          <p:nvPr/>
        </p:nvSpPr>
        <p:spPr>
          <a:xfrm>
            <a:off x="6084168" y="2334071"/>
            <a:ext cx="1709936" cy="461665"/>
          </a:xfrm>
          <a:prstGeom prst="rect">
            <a:avLst/>
          </a:prstGeom>
          <a:noFill/>
        </p:spPr>
        <p:txBody>
          <a:bodyPr wrap="square">
            <a:spAutoFit/>
          </a:bodyPr>
          <a:lstStyle/>
          <a:p>
            <a:r>
              <a:rPr lang="el-GR" b="0" i="0" dirty="0">
                <a:solidFill>
                  <a:srgbClr val="494949"/>
                </a:solidFill>
                <a:effectLst/>
                <a:latin typeface="Arial" panose="020B0604020202020204" pitchFamily="34" charset="0"/>
              </a:rPr>
              <a:t>$134.00</a:t>
            </a:r>
            <a:endParaRPr lang="el-GR" dirty="0"/>
          </a:p>
        </p:txBody>
      </p:sp>
    </p:spTree>
    <p:extLst>
      <p:ext uri="{BB962C8B-B14F-4D97-AF65-F5344CB8AC3E}">
        <p14:creationId xmlns:p14="http://schemas.microsoft.com/office/powerpoint/2010/main" val="207745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B562EF7-9D49-A15E-4D73-799CFC6A7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7991326" cy="3633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A4FA93-6DC3-2FA3-E78D-F4307016505E}"/>
              </a:ext>
            </a:extLst>
          </p:cNvPr>
          <p:cNvSpPr txBox="1"/>
          <p:nvPr/>
        </p:nvSpPr>
        <p:spPr>
          <a:xfrm>
            <a:off x="3635896" y="5949280"/>
            <a:ext cx="1368152" cy="461665"/>
          </a:xfrm>
          <a:prstGeom prst="rect">
            <a:avLst/>
          </a:prstGeom>
          <a:noFill/>
        </p:spPr>
        <p:txBody>
          <a:bodyPr wrap="square">
            <a:spAutoFit/>
          </a:bodyPr>
          <a:lstStyle/>
          <a:p>
            <a:r>
              <a:rPr lang="el-GR" b="1" i="0" dirty="0">
                <a:solidFill>
                  <a:srgbClr val="FF0000"/>
                </a:solidFill>
                <a:effectLst/>
                <a:latin typeface="Exo"/>
              </a:rPr>
              <a:t>$900.00</a:t>
            </a:r>
            <a:endParaRPr lang="el-GR" dirty="0"/>
          </a:p>
        </p:txBody>
      </p:sp>
      <p:sp>
        <p:nvSpPr>
          <p:cNvPr id="5" name="TextBox 4">
            <a:extLst>
              <a:ext uri="{FF2B5EF4-FFF2-40B4-BE49-F238E27FC236}">
                <a16:creationId xmlns:a16="http://schemas.microsoft.com/office/drawing/2014/main" id="{F9C82AA5-50A9-54BF-A9F1-5B6925A38FF5}"/>
              </a:ext>
            </a:extLst>
          </p:cNvPr>
          <p:cNvSpPr txBox="1"/>
          <p:nvPr/>
        </p:nvSpPr>
        <p:spPr>
          <a:xfrm>
            <a:off x="6372200" y="5961856"/>
            <a:ext cx="1421904" cy="461665"/>
          </a:xfrm>
          <a:prstGeom prst="rect">
            <a:avLst/>
          </a:prstGeom>
          <a:noFill/>
        </p:spPr>
        <p:txBody>
          <a:bodyPr wrap="square">
            <a:spAutoFit/>
          </a:bodyPr>
          <a:lstStyle/>
          <a:p>
            <a:r>
              <a:rPr lang="el-GR" b="1" i="0" dirty="0">
                <a:solidFill>
                  <a:srgbClr val="FF0000"/>
                </a:solidFill>
                <a:effectLst/>
                <a:latin typeface="Exo"/>
              </a:rPr>
              <a:t>$2,222.00</a:t>
            </a:r>
            <a:endParaRPr lang="el-GR" dirty="0"/>
          </a:p>
        </p:txBody>
      </p:sp>
      <p:sp>
        <p:nvSpPr>
          <p:cNvPr id="7" name="TextBox 6">
            <a:extLst>
              <a:ext uri="{FF2B5EF4-FFF2-40B4-BE49-F238E27FC236}">
                <a16:creationId xmlns:a16="http://schemas.microsoft.com/office/drawing/2014/main" id="{77231424-E924-84A1-DCEA-5C9E2C83A069}"/>
              </a:ext>
            </a:extLst>
          </p:cNvPr>
          <p:cNvSpPr txBox="1"/>
          <p:nvPr/>
        </p:nvSpPr>
        <p:spPr>
          <a:xfrm>
            <a:off x="1115616" y="5949279"/>
            <a:ext cx="1565920" cy="461665"/>
          </a:xfrm>
          <a:prstGeom prst="rect">
            <a:avLst/>
          </a:prstGeom>
          <a:noFill/>
        </p:spPr>
        <p:txBody>
          <a:bodyPr wrap="square">
            <a:spAutoFit/>
          </a:bodyPr>
          <a:lstStyle/>
          <a:p>
            <a:r>
              <a:rPr lang="el-GR" b="1" i="0" dirty="0">
                <a:solidFill>
                  <a:srgbClr val="FF0000"/>
                </a:solidFill>
                <a:effectLst/>
                <a:latin typeface="Exo"/>
              </a:rPr>
              <a:t>$1,430.00</a:t>
            </a:r>
            <a:endParaRPr lang="el-GR" dirty="0"/>
          </a:p>
        </p:txBody>
      </p:sp>
    </p:spTree>
    <p:extLst>
      <p:ext uri="{BB962C8B-B14F-4D97-AF65-F5344CB8AC3E}">
        <p14:creationId xmlns:p14="http://schemas.microsoft.com/office/powerpoint/2010/main" val="421365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cac® Omni Cell demountable cell for IR spectroscopy | Sigma-Aldrich">
            <a:extLst>
              <a:ext uri="{FF2B5EF4-FFF2-40B4-BE49-F238E27FC236}">
                <a16:creationId xmlns:a16="http://schemas.microsoft.com/office/drawing/2014/main" id="{C4960897-6CB0-4176-AF83-BC2A49B3D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060848"/>
            <a:ext cx="5328592" cy="4010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quid cells &amp; IR windows Specac | Quantum Design">
            <a:extLst>
              <a:ext uri="{FF2B5EF4-FFF2-40B4-BE49-F238E27FC236}">
                <a16:creationId xmlns:a16="http://schemas.microsoft.com/office/drawing/2014/main" id="{3F9F4DA8-2C41-11FF-97E4-BE50DB36D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 y="2060848"/>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A52E02-E2C9-A276-AAA5-CF91F67A44AA}"/>
              </a:ext>
            </a:extLst>
          </p:cNvPr>
          <p:cNvSpPr txBox="1"/>
          <p:nvPr/>
        </p:nvSpPr>
        <p:spPr>
          <a:xfrm>
            <a:off x="6012160" y="1598707"/>
            <a:ext cx="2880320" cy="461665"/>
          </a:xfrm>
          <a:prstGeom prst="rect">
            <a:avLst/>
          </a:prstGeom>
          <a:noFill/>
        </p:spPr>
        <p:txBody>
          <a:bodyPr wrap="square">
            <a:spAutoFit/>
          </a:bodyPr>
          <a:lstStyle/>
          <a:p>
            <a:r>
              <a:rPr lang="el-GR" b="1" i="0" dirty="0">
                <a:solidFill>
                  <a:srgbClr val="FF0000"/>
                </a:solidFill>
                <a:effectLst/>
                <a:latin typeface="Exo"/>
              </a:rPr>
              <a:t>$229.00</a:t>
            </a:r>
            <a:endParaRPr lang="el-GR" dirty="0"/>
          </a:p>
        </p:txBody>
      </p:sp>
    </p:spTree>
    <p:extLst>
      <p:ext uri="{BB962C8B-B14F-4D97-AF65-F5344CB8AC3E}">
        <p14:creationId xmlns:p14="http://schemas.microsoft.com/office/powerpoint/2010/main" val="310768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duct Image 1">
            <a:extLst>
              <a:ext uri="{FF2B5EF4-FFF2-40B4-BE49-F238E27FC236}">
                <a16:creationId xmlns:a16="http://schemas.microsoft.com/office/drawing/2014/main" id="{84BC7B3C-A1CC-31A9-3797-225457E56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7992888" cy="4869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B8549F-0339-9D23-AE65-E7848C343173}"/>
              </a:ext>
            </a:extLst>
          </p:cNvPr>
          <p:cNvSpPr txBox="1"/>
          <p:nvPr/>
        </p:nvSpPr>
        <p:spPr>
          <a:xfrm>
            <a:off x="7020272" y="2132856"/>
            <a:ext cx="1368152" cy="461665"/>
          </a:xfrm>
          <a:prstGeom prst="rect">
            <a:avLst/>
          </a:prstGeom>
          <a:noFill/>
        </p:spPr>
        <p:txBody>
          <a:bodyPr wrap="square">
            <a:spAutoFit/>
          </a:bodyPr>
          <a:lstStyle/>
          <a:p>
            <a:r>
              <a:rPr lang="el-GR" b="1" i="0" dirty="0">
                <a:solidFill>
                  <a:srgbClr val="FF0000"/>
                </a:solidFill>
                <a:effectLst/>
                <a:latin typeface="Exo"/>
              </a:rPr>
              <a:t>$550.00</a:t>
            </a:r>
            <a:endParaRPr lang="el-GR" dirty="0"/>
          </a:p>
        </p:txBody>
      </p:sp>
    </p:spTree>
    <p:extLst>
      <p:ext uri="{BB962C8B-B14F-4D97-AF65-F5344CB8AC3E}">
        <p14:creationId xmlns:p14="http://schemas.microsoft.com/office/powerpoint/2010/main" val="394757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ated VPLC">
            <a:extLst>
              <a:ext uri="{FF2B5EF4-FFF2-40B4-BE49-F238E27FC236}">
                <a16:creationId xmlns:a16="http://schemas.microsoft.com/office/drawing/2014/main" id="{78D5D316-B17B-D8AE-0397-58EDD16C6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3760812" cy="3723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6E1531-FF0E-A763-F653-65EA13C470A0}"/>
              </a:ext>
            </a:extLst>
          </p:cNvPr>
          <p:cNvSpPr txBox="1"/>
          <p:nvPr/>
        </p:nvSpPr>
        <p:spPr>
          <a:xfrm>
            <a:off x="6012160" y="4007034"/>
            <a:ext cx="2141984" cy="461665"/>
          </a:xfrm>
          <a:prstGeom prst="rect">
            <a:avLst/>
          </a:prstGeom>
          <a:noFill/>
        </p:spPr>
        <p:txBody>
          <a:bodyPr wrap="square">
            <a:spAutoFit/>
          </a:bodyPr>
          <a:lstStyle/>
          <a:p>
            <a:r>
              <a:rPr lang="el-GR" b="1" i="0" dirty="0">
                <a:solidFill>
                  <a:srgbClr val="FF0000"/>
                </a:solidFill>
                <a:effectLst/>
                <a:latin typeface="Exo"/>
              </a:rPr>
              <a:t>$7,350.00</a:t>
            </a:r>
            <a:endParaRPr lang="el-GR" dirty="0"/>
          </a:p>
        </p:txBody>
      </p:sp>
    </p:spTree>
    <p:extLst>
      <p:ext uri="{BB962C8B-B14F-4D97-AF65-F5344CB8AC3E}">
        <p14:creationId xmlns:p14="http://schemas.microsoft.com/office/powerpoint/2010/main" val="170737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540319F-0A09-9BEF-6E5E-259767D9D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 y="1484785"/>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03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BB0512-F7A0-1141-7382-5557789BE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793" y="2276872"/>
            <a:ext cx="5190413" cy="395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47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83351B0-E19C-D0DE-28A6-A3C21EB91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5711726" cy="484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4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graphical abstract">
            <a:extLst>
              <a:ext uri="{FF2B5EF4-FFF2-40B4-BE49-F238E27FC236}">
                <a16:creationId xmlns:a16="http://schemas.microsoft.com/office/drawing/2014/main" id="{FFDB3129-1863-73D1-87EE-D45A06A03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718279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0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rkflow for producing a typical spectrum. The left panel shows interferograms for the sample and background, which is then Fourier transformed (center panel) and spectral subtraction used to create the sample absorbance plot (right panel).">
            <a:extLst>
              <a:ext uri="{FF2B5EF4-FFF2-40B4-BE49-F238E27FC236}">
                <a16:creationId xmlns:a16="http://schemas.microsoft.com/office/drawing/2014/main" id="{9BCD2D56-4470-FD3F-A4A3-25AB22A83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74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art showing the IR bands produced by the major functional groups and the fingerprint region specific to each compound. The compounds represented by some peaks are indicated.">
            <a:extLst>
              <a:ext uri="{FF2B5EF4-FFF2-40B4-BE49-F238E27FC236}">
                <a16:creationId xmlns:a16="http://schemas.microsoft.com/office/drawing/2014/main" id="{6515EFC1-A5E3-91CA-E3EA-6CF13F964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30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TIR spectrum of vanillin, with major peak wavenumbers indicated. Wavenumber (cm-1) is shown on the X axis against absorbance on the Y axis. The chemical structure of vanillin is also shown.">
            <a:extLst>
              <a:ext uri="{FF2B5EF4-FFF2-40B4-BE49-F238E27FC236}">
                <a16:creationId xmlns:a16="http://schemas.microsoft.com/office/drawing/2014/main" id="{475C973C-F61D-985E-5C90-764DFD09F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036496" cy="514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4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A328898-E18E-56BF-888F-54DEBFCE6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4000" cy="483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5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5BD882A-B4E6-E4D5-41D5-B8370B5C6EC2}"/>
              </a:ext>
            </a:extLst>
          </p:cNvPr>
          <p:cNvPicPr>
            <a:picLocks noChangeAspect="1"/>
          </p:cNvPicPr>
          <p:nvPr/>
        </p:nvPicPr>
        <p:blipFill>
          <a:blip r:embed="rId2"/>
          <a:stretch>
            <a:fillRect/>
          </a:stretch>
        </p:blipFill>
        <p:spPr>
          <a:xfrm>
            <a:off x="1388570" y="2636912"/>
            <a:ext cx="6366860" cy="2932767"/>
          </a:xfrm>
          <a:prstGeom prst="rect">
            <a:avLst/>
          </a:prstGeom>
        </p:spPr>
      </p:pic>
    </p:spTree>
    <p:extLst>
      <p:ext uri="{BB962C8B-B14F-4D97-AF65-F5344CB8AC3E}">
        <p14:creationId xmlns:p14="http://schemas.microsoft.com/office/powerpoint/2010/main" val="2019064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6FF1A93-E475-B749-F919-25D6BB2113BF}"/>
              </a:ext>
            </a:extLst>
          </p:cNvPr>
          <p:cNvPicPr>
            <a:picLocks noChangeAspect="1"/>
          </p:cNvPicPr>
          <p:nvPr/>
        </p:nvPicPr>
        <p:blipFill>
          <a:blip r:embed="rId2"/>
          <a:stretch>
            <a:fillRect/>
          </a:stretch>
        </p:blipFill>
        <p:spPr>
          <a:xfrm>
            <a:off x="152564" y="2564904"/>
            <a:ext cx="8838872" cy="3168352"/>
          </a:xfrm>
          <a:prstGeom prst="rect">
            <a:avLst/>
          </a:prstGeom>
        </p:spPr>
      </p:pic>
      <p:sp>
        <p:nvSpPr>
          <p:cNvPr id="2" name="TextBox 1">
            <a:extLst>
              <a:ext uri="{FF2B5EF4-FFF2-40B4-BE49-F238E27FC236}">
                <a16:creationId xmlns:a16="http://schemas.microsoft.com/office/drawing/2014/main" id="{2AD86E06-649C-E7E8-BABC-6B1464C209F4}"/>
              </a:ext>
            </a:extLst>
          </p:cNvPr>
          <p:cNvSpPr txBox="1"/>
          <p:nvPr/>
        </p:nvSpPr>
        <p:spPr>
          <a:xfrm>
            <a:off x="971600" y="548680"/>
            <a:ext cx="1656184" cy="461665"/>
          </a:xfrm>
          <a:prstGeom prst="rect">
            <a:avLst/>
          </a:prstGeom>
          <a:noFill/>
        </p:spPr>
        <p:txBody>
          <a:bodyPr wrap="square" rtlCol="0">
            <a:spAutoFit/>
          </a:bodyPr>
          <a:lstStyle/>
          <a:p>
            <a:r>
              <a:rPr lang="en-US" b="1" dirty="0" err="1">
                <a:solidFill>
                  <a:schemeClr val="bg1"/>
                </a:solidFill>
              </a:rPr>
              <a:t>Nujol</a:t>
            </a:r>
            <a:endParaRPr lang="el-GR" b="1" dirty="0">
              <a:solidFill>
                <a:schemeClr val="bg1"/>
              </a:solidFill>
            </a:endParaRPr>
          </a:p>
        </p:txBody>
      </p:sp>
    </p:spTree>
    <p:extLst>
      <p:ext uri="{BB962C8B-B14F-4D97-AF65-F5344CB8AC3E}">
        <p14:creationId xmlns:p14="http://schemas.microsoft.com/office/powerpoint/2010/main" val="254327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able of typical infrared absorption values for various types of bonds">
            <a:extLst>
              <a:ext uri="{FF2B5EF4-FFF2-40B4-BE49-F238E27FC236}">
                <a16:creationId xmlns:a16="http://schemas.microsoft.com/office/drawing/2014/main" id="{7F16A715-B9D6-FEB1-7362-9103D6080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4000" cy="469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5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164D928-F787-A52F-8C2A-FA7850BFF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547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B8261BFD-444B-3998-5F69-4121E2E46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65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llection of o h stretches for alcohols 5 examples">
            <a:extLst>
              <a:ext uri="{FF2B5EF4-FFF2-40B4-BE49-F238E27FC236}">
                <a16:creationId xmlns:a16="http://schemas.microsoft.com/office/drawing/2014/main" id="{4EB4FF92-F916-4B2C-DF1C-98F1CB7FA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5" y="2204864"/>
            <a:ext cx="901086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9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D92A3E92-195C-566D-9E70-2B559AEA6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496944" cy="454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2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r spectrum of hexanol">
            <a:extLst>
              <a:ext uri="{FF2B5EF4-FFF2-40B4-BE49-F238E27FC236}">
                <a16:creationId xmlns:a16="http://schemas.microsoft.com/office/drawing/2014/main" id="{312D4DA5-5C41-F058-62EA-D702ED743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480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5E624B60-3CB7-A3F3-DDF0-AD174B6DE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 y="1772816"/>
            <a:ext cx="9011344" cy="497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5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D95D6D7-47D1-2BD1-0769-F4F174A96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8" y="4005063"/>
            <a:ext cx="9077672" cy="28848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r spectrum of hexanol">
            <a:extLst>
              <a:ext uri="{FF2B5EF4-FFF2-40B4-BE49-F238E27FC236}">
                <a16:creationId xmlns:a16="http://schemas.microsoft.com/office/drawing/2014/main" id="{AAA413E5-0956-0A48-04F4-D6559F4E6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22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e dividing line at 3000 cm 1 between sp3 ch bonds and sp2 c h bonds">
            <a:extLst>
              <a:ext uri="{FF2B5EF4-FFF2-40B4-BE49-F238E27FC236}">
                <a16:creationId xmlns:a16="http://schemas.microsoft.com/office/drawing/2014/main" id="{5DF7C038-F67C-0276-D65B-5F2230A20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896448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87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riple bonds have distinctive stretch around 2050 to 2250 nitriles alkynes">
            <a:extLst>
              <a:ext uri="{FF2B5EF4-FFF2-40B4-BE49-F238E27FC236}">
                <a16:creationId xmlns:a16="http://schemas.microsoft.com/office/drawing/2014/main" id="{35657CBB-872E-56BE-84B5-0DCFC220D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9036496"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19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xamples of amine stretches in ir primary secondary and primary amide secondary amide">
            <a:extLst>
              <a:ext uri="{FF2B5EF4-FFF2-40B4-BE49-F238E27FC236}">
                <a16:creationId xmlns:a16="http://schemas.microsoft.com/office/drawing/2014/main" id="{038D3D80-6283-EE9F-66A5-B2A4691E2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4904"/>
            <a:ext cx="882098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64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riple bond ch stretch about 3400">
            <a:extLst>
              <a:ext uri="{FF2B5EF4-FFF2-40B4-BE49-F238E27FC236}">
                <a16:creationId xmlns:a16="http://schemas.microsoft.com/office/drawing/2014/main" id="{06FDBC8A-79ED-0579-5124-B2155001B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036496" cy="494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26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D0AD6DC-7437-D24F-BFAB-083D34245B22}"/>
              </a:ext>
            </a:extLst>
          </p:cNvPr>
          <p:cNvPicPr>
            <a:picLocks noChangeAspect="1"/>
          </p:cNvPicPr>
          <p:nvPr/>
        </p:nvPicPr>
        <p:blipFill>
          <a:blip r:embed="rId2"/>
          <a:stretch>
            <a:fillRect/>
          </a:stretch>
        </p:blipFill>
        <p:spPr>
          <a:xfrm>
            <a:off x="1763688" y="2420888"/>
            <a:ext cx="4680520" cy="3687789"/>
          </a:xfrm>
          <a:prstGeom prst="rect">
            <a:avLst/>
          </a:prstGeom>
        </p:spPr>
      </p:pic>
    </p:spTree>
    <p:extLst>
      <p:ext uri="{BB962C8B-B14F-4D97-AF65-F5344CB8AC3E}">
        <p14:creationId xmlns:p14="http://schemas.microsoft.com/office/powerpoint/2010/main" val="1686277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6093C7C-71EC-C83C-29BB-D533554EE543}"/>
              </a:ext>
            </a:extLst>
          </p:cNvPr>
          <p:cNvPicPr>
            <a:picLocks noChangeAspect="1"/>
          </p:cNvPicPr>
          <p:nvPr/>
        </p:nvPicPr>
        <p:blipFill>
          <a:blip r:embed="rId2"/>
          <a:stretch>
            <a:fillRect/>
          </a:stretch>
        </p:blipFill>
        <p:spPr>
          <a:xfrm>
            <a:off x="409598" y="2132856"/>
            <a:ext cx="8324803" cy="4032448"/>
          </a:xfrm>
          <a:prstGeom prst="rect">
            <a:avLst/>
          </a:prstGeom>
        </p:spPr>
      </p:pic>
    </p:spTree>
    <p:extLst>
      <p:ext uri="{BB962C8B-B14F-4D97-AF65-F5344CB8AC3E}">
        <p14:creationId xmlns:p14="http://schemas.microsoft.com/office/powerpoint/2010/main" val="16635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8D82507-B46F-E677-80CF-4F3E0AFF1DE2}"/>
              </a:ext>
            </a:extLst>
          </p:cNvPr>
          <p:cNvPicPr>
            <a:picLocks noChangeAspect="1"/>
          </p:cNvPicPr>
          <p:nvPr/>
        </p:nvPicPr>
        <p:blipFill>
          <a:blip r:embed="rId2"/>
          <a:stretch>
            <a:fillRect/>
          </a:stretch>
        </p:blipFill>
        <p:spPr>
          <a:xfrm>
            <a:off x="467544" y="1844824"/>
            <a:ext cx="8003217" cy="4629732"/>
          </a:xfrm>
          <a:prstGeom prst="rect">
            <a:avLst/>
          </a:prstGeom>
        </p:spPr>
      </p:pic>
    </p:spTree>
    <p:extLst>
      <p:ext uri="{BB962C8B-B14F-4D97-AF65-F5344CB8AC3E}">
        <p14:creationId xmlns:p14="http://schemas.microsoft.com/office/powerpoint/2010/main" val="320922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44D2976-DB86-448B-47E4-E7D6C24FD56A}"/>
              </a:ext>
            </a:extLst>
          </p:cNvPr>
          <p:cNvPicPr>
            <a:picLocks noChangeAspect="1"/>
          </p:cNvPicPr>
          <p:nvPr/>
        </p:nvPicPr>
        <p:blipFill>
          <a:blip r:embed="rId2"/>
          <a:stretch>
            <a:fillRect/>
          </a:stretch>
        </p:blipFill>
        <p:spPr>
          <a:xfrm>
            <a:off x="824333" y="2132856"/>
            <a:ext cx="7495333" cy="4490443"/>
          </a:xfrm>
          <a:prstGeom prst="rect">
            <a:avLst/>
          </a:prstGeom>
        </p:spPr>
      </p:pic>
    </p:spTree>
    <p:extLst>
      <p:ext uri="{BB962C8B-B14F-4D97-AF65-F5344CB8AC3E}">
        <p14:creationId xmlns:p14="http://schemas.microsoft.com/office/powerpoint/2010/main" val="4036665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DBE6ED6-D9B6-DC0C-B7FC-0CC131A4E641}"/>
              </a:ext>
            </a:extLst>
          </p:cNvPr>
          <p:cNvPicPr>
            <a:picLocks noChangeAspect="1"/>
          </p:cNvPicPr>
          <p:nvPr/>
        </p:nvPicPr>
        <p:blipFill>
          <a:blip r:embed="rId2"/>
          <a:stretch>
            <a:fillRect/>
          </a:stretch>
        </p:blipFill>
        <p:spPr>
          <a:xfrm>
            <a:off x="323528" y="1844824"/>
            <a:ext cx="7920880" cy="4927688"/>
          </a:xfrm>
          <a:prstGeom prst="rect">
            <a:avLst/>
          </a:prstGeom>
        </p:spPr>
      </p:pic>
    </p:spTree>
    <p:extLst>
      <p:ext uri="{BB962C8B-B14F-4D97-AF65-F5344CB8AC3E}">
        <p14:creationId xmlns:p14="http://schemas.microsoft.com/office/powerpoint/2010/main" val="3025511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F8A32D2-7084-7A6F-AA99-27AB74C7912B}"/>
              </a:ext>
            </a:extLst>
          </p:cNvPr>
          <p:cNvPicPr>
            <a:picLocks noChangeAspect="1"/>
          </p:cNvPicPr>
          <p:nvPr/>
        </p:nvPicPr>
        <p:blipFill>
          <a:blip r:embed="rId2"/>
          <a:stretch>
            <a:fillRect/>
          </a:stretch>
        </p:blipFill>
        <p:spPr>
          <a:xfrm>
            <a:off x="438801" y="1772816"/>
            <a:ext cx="8266397" cy="4780026"/>
          </a:xfrm>
          <a:prstGeom prst="rect">
            <a:avLst/>
          </a:prstGeom>
        </p:spPr>
      </p:pic>
    </p:spTree>
    <p:extLst>
      <p:ext uri="{BB962C8B-B14F-4D97-AF65-F5344CB8AC3E}">
        <p14:creationId xmlns:p14="http://schemas.microsoft.com/office/powerpoint/2010/main" val="3429630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532EEE0-5A06-68C0-2060-86C00F83530B}"/>
              </a:ext>
            </a:extLst>
          </p:cNvPr>
          <p:cNvPicPr>
            <a:picLocks noChangeAspect="1"/>
          </p:cNvPicPr>
          <p:nvPr/>
        </p:nvPicPr>
        <p:blipFill>
          <a:blip r:embed="rId2"/>
          <a:stretch>
            <a:fillRect/>
          </a:stretch>
        </p:blipFill>
        <p:spPr>
          <a:xfrm>
            <a:off x="683568" y="1772816"/>
            <a:ext cx="7776864" cy="5095340"/>
          </a:xfrm>
          <a:prstGeom prst="rect">
            <a:avLst/>
          </a:prstGeom>
        </p:spPr>
      </p:pic>
    </p:spTree>
    <p:extLst>
      <p:ext uri="{BB962C8B-B14F-4D97-AF65-F5344CB8AC3E}">
        <p14:creationId xmlns:p14="http://schemas.microsoft.com/office/powerpoint/2010/main" val="2119265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4A30B0-0F3F-5F84-4403-45EB9DAFF5FA}"/>
              </a:ext>
            </a:extLst>
          </p:cNvPr>
          <p:cNvPicPr>
            <a:picLocks noChangeAspect="1"/>
          </p:cNvPicPr>
          <p:nvPr/>
        </p:nvPicPr>
        <p:blipFill>
          <a:blip r:embed="rId2"/>
          <a:stretch>
            <a:fillRect/>
          </a:stretch>
        </p:blipFill>
        <p:spPr>
          <a:xfrm>
            <a:off x="179512" y="1844824"/>
            <a:ext cx="8483817" cy="4666135"/>
          </a:xfrm>
          <a:prstGeom prst="rect">
            <a:avLst/>
          </a:prstGeom>
        </p:spPr>
      </p:pic>
    </p:spTree>
    <p:extLst>
      <p:ext uri="{BB962C8B-B14F-4D97-AF65-F5344CB8AC3E}">
        <p14:creationId xmlns:p14="http://schemas.microsoft.com/office/powerpoint/2010/main" val="309984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920804E-9949-8338-2568-6CFC62241903}"/>
              </a:ext>
            </a:extLst>
          </p:cNvPr>
          <p:cNvPicPr>
            <a:picLocks noChangeAspect="1"/>
          </p:cNvPicPr>
          <p:nvPr/>
        </p:nvPicPr>
        <p:blipFill>
          <a:blip r:embed="rId2"/>
          <a:stretch>
            <a:fillRect/>
          </a:stretch>
        </p:blipFill>
        <p:spPr>
          <a:xfrm>
            <a:off x="539552" y="1844824"/>
            <a:ext cx="8156173" cy="4712388"/>
          </a:xfrm>
          <a:prstGeom prst="rect">
            <a:avLst/>
          </a:prstGeom>
        </p:spPr>
      </p:pic>
    </p:spTree>
    <p:extLst>
      <p:ext uri="{BB962C8B-B14F-4D97-AF65-F5344CB8AC3E}">
        <p14:creationId xmlns:p14="http://schemas.microsoft.com/office/powerpoint/2010/main" val="2458901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F4B4DFE-55B9-3D34-C1A2-F3F5B2000B1D}"/>
              </a:ext>
            </a:extLst>
          </p:cNvPr>
          <p:cNvPicPr>
            <a:picLocks noChangeAspect="1"/>
          </p:cNvPicPr>
          <p:nvPr/>
        </p:nvPicPr>
        <p:blipFill>
          <a:blip r:embed="rId2"/>
          <a:stretch>
            <a:fillRect/>
          </a:stretch>
        </p:blipFill>
        <p:spPr>
          <a:xfrm>
            <a:off x="827584" y="1988840"/>
            <a:ext cx="7992888" cy="4688334"/>
          </a:xfrm>
          <a:prstGeom prst="rect">
            <a:avLst/>
          </a:prstGeom>
        </p:spPr>
      </p:pic>
    </p:spTree>
    <p:extLst>
      <p:ext uri="{BB962C8B-B14F-4D97-AF65-F5344CB8AC3E}">
        <p14:creationId xmlns:p14="http://schemas.microsoft.com/office/powerpoint/2010/main" val="3163232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9A255D4-5C9B-8C91-AE15-393E254C7822}"/>
              </a:ext>
            </a:extLst>
          </p:cNvPr>
          <p:cNvPicPr>
            <a:picLocks noChangeAspect="1"/>
          </p:cNvPicPr>
          <p:nvPr/>
        </p:nvPicPr>
        <p:blipFill>
          <a:blip r:embed="rId2"/>
          <a:stretch>
            <a:fillRect/>
          </a:stretch>
        </p:blipFill>
        <p:spPr>
          <a:xfrm>
            <a:off x="487176" y="2204864"/>
            <a:ext cx="8169648" cy="4032448"/>
          </a:xfrm>
          <a:prstGeom prst="rect">
            <a:avLst/>
          </a:prstGeom>
        </p:spPr>
      </p:pic>
    </p:spTree>
    <p:extLst>
      <p:ext uri="{BB962C8B-B14F-4D97-AF65-F5344CB8AC3E}">
        <p14:creationId xmlns:p14="http://schemas.microsoft.com/office/powerpoint/2010/main" val="99028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E3D8078-7F59-A413-63F4-A82826C67784}"/>
              </a:ext>
            </a:extLst>
          </p:cNvPr>
          <p:cNvPicPr>
            <a:picLocks noChangeAspect="1"/>
          </p:cNvPicPr>
          <p:nvPr/>
        </p:nvPicPr>
        <p:blipFill>
          <a:blip r:embed="rId2"/>
          <a:stretch>
            <a:fillRect/>
          </a:stretch>
        </p:blipFill>
        <p:spPr>
          <a:xfrm>
            <a:off x="1583668" y="1988840"/>
            <a:ext cx="5976664" cy="4758019"/>
          </a:xfrm>
          <a:prstGeom prst="rect">
            <a:avLst/>
          </a:prstGeom>
        </p:spPr>
      </p:pic>
    </p:spTree>
    <p:extLst>
      <p:ext uri="{BB962C8B-B14F-4D97-AF65-F5344CB8AC3E}">
        <p14:creationId xmlns:p14="http://schemas.microsoft.com/office/powerpoint/2010/main" val="3570599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7506D05-8BD0-A6D5-1985-ABF45300EC33}"/>
              </a:ext>
            </a:extLst>
          </p:cNvPr>
          <p:cNvPicPr>
            <a:picLocks noChangeAspect="1"/>
          </p:cNvPicPr>
          <p:nvPr/>
        </p:nvPicPr>
        <p:blipFill>
          <a:blip r:embed="rId2"/>
          <a:stretch>
            <a:fillRect/>
          </a:stretch>
        </p:blipFill>
        <p:spPr>
          <a:xfrm>
            <a:off x="388770" y="2276872"/>
            <a:ext cx="8366460" cy="4025935"/>
          </a:xfrm>
          <a:prstGeom prst="rect">
            <a:avLst/>
          </a:prstGeom>
        </p:spPr>
      </p:pic>
    </p:spTree>
    <p:extLst>
      <p:ext uri="{BB962C8B-B14F-4D97-AF65-F5344CB8AC3E}">
        <p14:creationId xmlns:p14="http://schemas.microsoft.com/office/powerpoint/2010/main" val="1232973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967056B-DC87-6918-6508-0259BF5F4651}"/>
              </a:ext>
            </a:extLst>
          </p:cNvPr>
          <p:cNvPicPr>
            <a:picLocks noChangeAspect="1"/>
          </p:cNvPicPr>
          <p:nvPr/>
        </p:nvPicPr>
        <p:blipFill>
          <a:blip r:embed="rId2"/>
          <a:stretch>
            <a:fillRect/>
          </a:stretch>
        </p:blipFill>
        <p:spPr>
          <a:xfrm>
            <a:off x="611560" y="1988840"/>
            <a:ext cx="7632848" cy="4535660"/>
          </a:xfrm>
          <a:prstGeom prst="rect">
            <a:avLst/>
          </a:prstGeom>
        </p:spPr>
      </p:pic>
    </p:spTree>
    <p:extLst>
      <p:ext uri="{BB962C8B-B14F-4D97-AF65-F5344CB8AC3E}">
        <p14:creationId xmlns:p14="http://schemas.microsoft.com/office/powerpoint/2010/main" val="1854975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9A9B83B-D4C4-27D0-19FE-2E78F65BFF2C}"/>
              </a:ext>
            </a:extLst>
          </p:cNvPr>
          <p:cNvPicPr>
            <a:picLocks noChangeAspect="1"/>
          </p:cNvPicPr>
          <p:nvPr/>
        </p:nvPicPr>
        <p:blipFill>
          <a:blip r:embed="rId2"/>
          <a:stretch>
            <a:fillRect/>
          </a:stretch>
        </p:blipFill>
        <p:spPr>
          <a:xfrm>
            <a:off x="683568" y="1988840"/>
            <a:ext cx="7468912" cy="4550963"/>
          </a:xfrm>
          <a:prstGeom prst="rect">
            <a:avLst/>
          </a:prstGeom>
        </p:spPr>
      </p:pic>
    </p:spTree>
    <p:extLst>
      <p:ext uri="{BB962C8B-B14F-4D97-AF65-F5344CB8AC3E}">
        <p14:creationId xmlns:p14="http://schemas.microsoft.com/office/powerpoint/2010/main" val="1723326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50D8754-808A-1379-91BA-F1BE49003E53}"/>
              </a:ext>
            </a:extLst>
          </p:cNvPr>
          <p:cNvPicPr>
            <a:picLocks noChangeAspect="1"/>
          </p:cNvPicPr>
          <p:nvPr/>
        </p:nvPicPr>
        <p:blipFill>
          <a:blip r:embed="rId2"/>
          <a:stretch>
            <a:fillRect/>
          </a:stretch>
        </p:blipFill>
        <p:spPr>
          <a:xfrm>
            <a:off x="467544" y="1844824"/>
            <a:ext cx="7992888" cy="4827800"/>
          </a:xfrm>
          <a:prstGeom prst="rect">
            <a:avLst/>
          </a:prstGeom>
        </p:spPr>
      </p:pic>
    </p:spTree>
    <p:extLst>
      <p:ext uri="{BB962C8B-B14F-4D97-AF65-F5344CB8AC3E}">
        <p14:creationId xmlns:p14="http://schemas.microsoft.com/office/powerpoint/2010/main" val="4264447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C0AB697-B728-7F18-FBDD-D6025E2F284E}"/>
              </a:ext>
            </a:extLst>
          </p:cNvPr>
          <p:cNvPicPr>
            <a:picLocks noChangeAspect="1"/>
          </p:cNvPicPr>
          <p:nvPr/>
        </p:nvPicPr>
        <p:blipFill>
          <a:blip r:embed="rId2"/>
          <a:stretch>
            <a:fillRect/>
          </a:stretch>
        </p:blipFill>
        <p:spPr>
          <a:xfrm>
            <a:off x="863588" y="1988840"/>
            <a:ext cx="7416824" cy="4684966"/>
          </a:xfrm>
          <a:prstGeom prst="rect">
            <a:avLst/>
          </a:prstGeom>
        </p:spPr>
      </p:pic>
    </p:spTree>
    <p:extLst>
      <p:ext uri="{BB962C8B-B14F-4D97-AF65-F5344CB8AC3E}">
        <p14:creationId xmlns:p14="http://schemas.microsoft.com/office/powerpoint/2010/main" val="2836540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C551E31-65D7-A064-9B0F-7506EE8C6273}"/>
              </a:ext>
            </a:extLst>
          </p:cNvPr>
          <p:cNvPicPr>
            <a:picLocks noChangeAspect="1"/>
          </p:cNvPicPr>
          <p:nvPr/>
        </p:nvPicPr>
        <p:blipFill>
          <a:blip r:embed="rId2"/>
          <a:stretch>
            <a:fillRect/>
          </a:stretch>
        </p:blipFill>
        <p:spPr>
          <a:xfrm>
            <a:off x="527750" y="1844824"/>
            <a:ext cx="8088499" cy="4809450"/>
          </a:xfrm>
          <a:prstGeom prst="rect">
            <a:avLst/>
          </a:prstGeom>
        </p:spPr>
      </p:pic>
    </p:spTree>
    <p:extLst>
      <p:ext uri="{BB962C8B-B14F-4D97-AF65-F5344CB8AC3E}">
        <p14:creationId xmlns:p14="http://schemas.microsoft.com/office/powerpoint/2010/main" val="3367752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17E8824-60CD-A728-EFFC-A00C1B762D13}"/>
              </a:ext>
            </a:extLst>
          </p:cNvPr>
          <p:cNvPicPr>
            <a:picLocks noChangeAspect="1"/>
          </p:cNvPicPr>
          <p:nvPr/>
        </p:nvPicPr>
        <p:blipFill>
          <a:blip r:embed="rId2"/>
          <a:stretch>
            <a:fillRect/>
          </a:stretch>
        </p:blipFill>
        <p:spPr>
          <a:xfrm>
            <a:off x="467544" y="1836906"/>
            <a:ext cx="8358979" cy="4760446"/>
          </a:xfrm>
          <a:prstGeom prst="rect">
            <a:avLst/>
          </a:prstGeom>
        </p:spPr>
      </p:pic>
    </p:spTree>
    <p:extLst>
      <p:ext uri="{BB962C8B-B14F-4D97-AF65-F5344CB8AC3E}">
        <p14:creationId xmlns:p14="http://schemas.microsoft.com/office/powerpoint/2010/main" val="12398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CB81F4D-7255-60CC-8BF2-320C64450157}"/>
              </a:ext>
            </a:extLst>
          </p:cNvPr>
          <p:cNvPicPr>
            <a:picLocks noChangeAspect="1"/>
          </p:cNvPicPr>
          <p:nvPr/>
        </p:nvPicPr>
        <p:blipFill>
          <a:blip r:embed="rId2"/>
          <a:stretch>
            <a:fillRect/>
          </a:stretch>
        </p:blipFill>
        <p:spPr>
          <a:xfrm>
            <a:off x="467544" y="2132856"/>
            <a:ext cx="8280920" cy="4283811"/>
          </a:xfrm>
          <a:prstGeom prst="rect">
            <a:avLst/>
          </a:prstGeom>
        </p:spPr>
      </p:pic>
    </p:spTree>
    <p:extLst>
      <p:ext uri="{BB962C8B-B14F-4D97-AF65-F5344CB8AC3E}">
        <p14:creationId xmlns:p14="http://schemas.microsoft.com/office/powerpoint/2010/main" val="4225599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6EEB662-0DF3-2D36-4D6F-23C8E210CD7C}"/>
              </a:ext>
            </a:extLst>
          </p:cNvPr>
          <p:cNvPicPr>
            <a:picLocks noChangeAspect="1"/>
          </p:cNvPicPr>
          <p:nvPr/>
        </p:nvPicPr>
        <p:blipFill>
          <a:blip r:embed="rId2"/>
          <a:stretch>
            <a:fillRect/>
          </a:stretch>
        </p:blipFill>
        <p:spPr>
          <a:xfrm>
            <a:off x="611560" y="1844824"/>
            <a:ext cx="8208912" cy="4752528"/>
          </a:xfrm>
          <a:prstGeom prst="rect">
            <a:avLst/>
          </a:prstGeom>
        </p:spPr>
      </p:pic>
    </p:spTree>
    <p:extLst>
      <p:ext uri="{BB962C8B-B14F-4D97-AF65-F5344CB8AC3E}">
        <p14:creationId xmlns:p14="http://schemas.microsoft.com/office/powerpoint/2010/main" val="2399884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E2B9646-8A84-4FF4-04F2-582B07586315}"/>
              </a:ext>
            </a:extLst>
          </p:cNvPr>
          <p:cNvPicPr>
            <a:picLocks noChangeAspect="1"/>
          </p:cNvPicPr>
          <p:nvPr/>
        </p:nvPicPr>
        <p:blipFill>
          <a:blip r:embed="rId2"/>
          <a:stretch>
            <a:fillRect/>
          </a:stretch>
        </p:blipFill>
        <p:spPr>
          <a:xfrm>
            <a:off x="251520" y="1819281"/>
            <a:ext cx="6336704" cy="2113775"/>
          </a:xfrm>
          <a:prstGeom prst="rect">
            <a:avLst/>
          </a:prstGeom>
        </p:spPr>
      </p:pic>
      <p:pic>
        <p:nvPicPr>
          <p:cNvPr id="5" name="Εικόνα 4">
            <a:extLst>
              <a:ext uri="{FF2B5EF4-FFF2-40B4-BE49-F238E27FC236}">
                <a16:creationId xmlns:a16="http://schemas.microsoft.com/office/drawing/2014/main" id="{4E89FED4-C583-8C20-E9C4-D0CA7E3958A2}"/>
              </a:ext>
            </a:extLst>
          </p:cNvPr>
          <p:cNvPicPr>
            <a:picLocks noChangeAspect="1"/>
          </p:cNvPicPr>
          <p:nvPr/>
        </p:nvPicPr>
        <p:blipFill>
          <a:blip r:embed="rId3"/>
          <a:stretch>
            <a:fillRect/>
          </a:stretch>
        </p:blipFill>
        <p:spPr>
          <a:xfrm>
            <a:off x="251520" y="4149080"/>
            <a:ext cx="5976664" cy="2081719"/>
          </a:xfrm>
          <a:prstGeom prst="rect">
            <a:avLst/>
          </a:prstGeom>
        </p:spPr>
      </p:pic>
      <p:pic>
        <p:nvPicPr>
          <p:cNvPr id="7" name="Εικόνα 6">
            <a:extLst>
              <a:ext uri="{FF2B5EF4-FFF2-40B4-BE49-F238E27FC236}">
                <a16:creationId xmlns:a16="http://schemas.microsoft.com/office/drawing/2014/main" id="{A77279AC-E203-7F95-D148-4310AD3DBBA3}"/>
              </a:ext>
            </a:extLst>
          </p:cNvPr>
          <p:cNvPicPr>
            <a:picLocks noChangeAspect="1"/>
          </p:cNvPicPr>
          <p:nvPr/>
        </p:nvPicPr>
        <p:blipFill>
          <a:blip r:embed="rId4"/>
          <a:stretch>
            <a:fillRect/>
          </a:stretch>
        </p:blipFill>
        <p:spPr>
          <a:xfrm>
            <a:off x="6252383" y="1819280"/>
            <a:ext cx="2784113" cy="4850079"/>
          </a:xfrm>
          <a:prstGeom prst="rect">
            <a:avLst/>
          </a:prstGeom>
        </p:spPr>
      </p:pic>
    </p:spTree>
    <p:extLst>
      <p:ext uri="{BB962C8B-B14F-4D97-AF65-F5344CB8AC3E}">
        <p14:creationId xmlns:p14="http://schemas.microsoft.com/office/powerpoint/2010/main" val="37533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CD6271A-B2FD-2AC6-35F3-E9E281C8FD9D}"/>
              </a:ext>
            </a:extLst>
          </p:cNvPr>
          <p:cNvPicPr>
            <a:picLocks noChangeAspect="1"/>
          </p:cNvPicPr>
          <p:nvPr/>
        </p:nvPicPr>
        <p:blipFill>
          <a:blip r:embed="rId2"/>
          <a:stretch>
            <a:fillRect/>
          </a:stretch>
        </p:blipFill>
        <p:spPr>
          <a:xfrm>
            <a:off x="1547664" y="2132856"/>
            <a:ext cx="5840757" cy="4164756"/>
          </a:xfrm>
          <a:prstGeom prst="rect">
            <a:avLst/>
          </a:prstGeom>
        </p:spPr>
      </p:pic>
    </p:spTree>
    <p:extLst>
      <p:ext uri="{BB962C8B-B14F-4D97-AF65-F5344CB8AC3E}">
        <p14:creationId xmlns:p14="http://schemas.microsoft.com/office/powerpoint/2010/main" val="290358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74C05C0-5400-E4EA-B387-3D279D9A6AA7}"/>
              </a:ext>
            </a:extLst>
          </p:cNvPr>
          <p:cNvPicPr>
            <a:picLocks noChangeAspect="1"/>
          </p:cNvPicPr>
          <p:nvPr/>
        </p:nvPicPr>
        <p:blipFill>
          <a:blip r:embed="rId2"/>
          <a:stretch>
            <a:fillRect/>
          </a:stretch>
        </p:blipFill>
        <p:spPr>
          <a:xfrm>
            <a:off x="3203848" y="1484784"/>
            <a:ext cx="3378468" cy="5299841"/>
          </a:xfrm>
          <a:prstGeom prst="rect">
            <a:avLst/>
          </a:prstGeom>
        </p:spPr>
      </p:pic>
    </p:spTree>
    <p:extLst>
      <p:ext uri="{BB962C8B-B14F-4D97-AF65-F5344CB8AC3E}">
        <p14:creationId xmlns:p14="http://schemas.microsoft.com/office/powerpoint/2010/main" val="109604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ematic diagram showing the layout of a dispersive IR spectrophotometer. The IR source, monochromatic system, splitter, detector and readout are indicated with a sample and reference in place.">
            <a:extLst>
              <a:ext uri="{FF2B5EF4-FFF2-40B4-BE49-F238E27FC236}">
                <a16:creationId xmlns:a16="http://schemas.microsoft.com/office/drawing/2014/main" id="{0628B8DC-4AF4-2ADA-F798-92211C51E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65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9E2B66-471F-C4E7-968F-54341DB27FCD}"/>
              </a:ext>
            </a:extLst>
          </p:cNvPr>
          <p:cNvSpPr txBox="1"/>
          <p:nvPr/>
        </p:nvSpPr>
        <p:spPr>
          <a:xfrm>
            <a:off x="179512" y="476672"/>
            <a:ext cx="4658569" cy="461665"/>
          </a:xfrm>
          <a:prstGeom prst="rect">
            <a:avLst/>
          </a:prstGeom>
          <a:noFill/>
        </p:spPr>
        <p:txBody>
          <a:bodyPr wrap="square" rtlCol="0">
            <a:spAutoFit/>
          </a:bodyPr>
          <a:lstStyle/>
          <a:p>
            <a:r>
              <a:rPr lang="el-GR" dirty="0">
                <a:solidFill>
                  <a:schemeClr val="bg1"/>
                </a:solidFill>
              </a:rPr>
              <a:t>Φασματόμετρο </a:t>
            </a:r>
            <a:r>
              <a:rPr lang="el-GR" dirty="0" err="1">
                <a:solidFill>
                  <a:schemeClr val="bg1"/>
                </a:solidFill>
              </a:rPr>
              <a:t>Υπερύθρου</a:t>
            </a:r>
            <a:endParaRPr lang="el-GR" dirty="0">
              <a:solidFill>
                <a:schemeClr val="bg1"/>
              </a:solidFill>
            </a:endParaRPr>
          </a:p>
        </p:txBody>
      </p:sp>
    </p:spTree>
    <p:extLst>
      <p:ext uri="{BB962C8B-B14F-4D97-AF65-F5344CB8AC3E}">
        <p14:creationId xmlns:p14="http://schemas.microsoft.com/office/powerpoint/2010/main" val="79859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8F8ECB3-B019-AE9A-84B3-3C9D1BE9F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7884368" cy="4062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96FA69-FCA3-DFF6-0B6C-36B7A2085EEE}"/>
              </a:ext>
            </a:extLst>
          </p:cNvPr>
          <p:cNvSpPr txBox="1"/>
          <p:nvPr/>
        </p:nvSpPr>
        <p:spPr>
          <a:xfrm>
            <a:off x="107504" y="404664"/>
            <a:ext cx="6264696" cy="646331"/>
          </a:xfrm>
          <a:prstGeom prst="rect">
            <a:avLst/>
          </a:prstGeom>
          <a:noFill/>
        </p:spPr>
        <p:txBody>
          <a:bodyPr wrap="square" rtlCol="0">
            <a:spAutoFit/>
          </a:bodyPr>
          <a:lstStyle/>
          <a:p>
            <a:r>
              <a:rPr lang="en-US" sz="3600" b="1" dirty="0">
                <a:solidFill>
                  <a:schemeClr val="bg1"/>
                </a:solidFill>
              </a:rPr>
              <a:t>Shimadzu, IR-27G, 1959</a:t>
            </a:r>
            <a:endParaRPr lang="el-GR" sz="3600" b="1" dirty="0">
              <a:solidFill>
                <a:schemeClr val="bg1"/>
              </a:solidFill>
            </a:endParaRPr>
          </a:p>
        </p:txBody>
      </p:sp>
    </p:spTree>
    <p:extLst>
      <p:ext uri="{BB962C8B-B14F-4D97-AF65-F5344CB8AC3E}">
        <p14:creationId xmlns:p14="http://schemas.microsoft.com/office/powerpoint/2010/main" val="2915887887"/>
      </p:ext>
    </p:extLst>
  </p:cSld>
  <p:clrMapOvr>
    <a:masterClrMapping/>
  </p:clrMapOvr>
</p:sld>
</file>

<file path=ppt/theme/theme1.xml><?xml version="1.0" encoding="utf-8"?>
<a:theme xmlns:a="http://schemas.openxmlformats.org/drawingml/2006/main" name="molecular">
  <a:themeElements>
    <a:clrScheme name="">
      <a:dk1>
        <a:srgbClr val="5F5F5F"/>
      </a:dk1>
      <a:lt1>
        <a:srgbClr val="FFFFFF"/>
      </a:lt1>
      <a:dk2>
        <a:srgbClr val="5F5F5F"/>
      </a:dk2>
      <a:lt2>
        <a:srgbClr val="0B9300"/>
      </a:lt2>
      <a:accent1>
        <a:srgbClr val="03B300"/>
      </a:accent1>
      <a:accent2>
        <a:srgbClr val="12CA0F"/>
      </a:accent2>
      <a:accent3>
        <a:srgbClr val="FFFFFF"/>
      </a:accent3>
      <a:accent4>
        <a:srgbClr val="505050"/>
      </a:accent4>
      <a:accent5>
        <a:srgbClr val="AAD6AA"/>
      </a:accent5>
      <a:accent6>
        <a:srgbClr val="0FB70C"/>
      </a:accent6>
      <a:hlink>
        <a:srgbClr val="5FEF62"/>
      </a:hlink>
      <a:folHlink>
        <a:srgbClr val="D1D1D1"/>
      </a:folHlink>
    </a:clrScheme>
    <a:fontScheme name="powerpoint-template-24">
      <a:majorFont>
        <a:latin typeface="Microsoft Sans Serif"/>
        <a:ea typeface="ＭＳ Ｐゴシック"/>
        <a:cs typeface=""/>
      </a:majorFont>
      <a:minorFont>
        <a:latin typeface="Microsoft Sans Serif"/>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molecular</Template>
  <TotalTime>111</TotalTime>
  <Words>64</Words>
  <Application>Microsoft Office PowerPoint</Application>
  <PresentationFormat>Προβολή στην οθόνη (4:3)</PresentationFormat>
  <Paragraphs>22</Paragraphs>
  <Slides>59</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59</vt:i4>
      </vt:variant>
    </vt:vector>
  </HeadingPairs>
  <TitlesOfParts>
    <vt:vector size="64" baseType="lpstr">
      <vt:lpstr>Arial</vt:lpstr>
      <vt:lpstr>Exo</vt:lpstr>
      <vt:lpstr>Microsoft Sans Serif</vt:lpstr>
      <vt:lpstr>Roboto</vt:lpstr>
      <vt:lpstr>molecular</vt:lpstr>
      <vt:lpstr>Φάσματα Υπερύθρου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Φάσματα Υπερύθρου</dc:title>
  <dc:creator>ΛΑΖΑΡΟΣ ΧΑΤΖΗΑΡΑΠΟΓΛΟΥ</dc:creator>
  <cp:lastModifiedBy>ΛΑΖΑΡΟΣ ΧΑΤΖΗΑΡΑΠΟΓΛΟΥ</cp:lastModifiedBy>
  <cp:revision>6</cp:revision>
  <dcterms:created xsi:type="dcterms:W3CDTF">2023-03-19T18:27:51Z</dcterms:created>
  <dcterms:modified xsi:type="dcterms:W3CDTF">2023-03-21T19:20:20Z</dcterms:modified>
</cp:coreProperties>
</file>