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80" r:id="rId3"/>
    <p:sldId id="294" r:id="rId4"/>
    <p:sldId id="295" r:id="rId5"/>
    <p:sldId id="281" r:id="rId6"/>
    <p:sldId id="296" r:id="rId7"/>
    <p:sldId id="297" r:id="rId8"/>
    <p:sldId id="282" r:id="rId9"/>
    <p:sldId id="298" r:id="rId10"/>
    <p:sldId id="299" r:id="rId11"/>
    <p:sldId id="300" r:id="rId12"/>
    <p:sldId id="301" r:id="rId13"/>
    <p:sldId id="283" r:id="rId14"/>
    <p:sldId id="302" r:id="rId15"/>
    <p:sldId id="284" r:id="rId16"/>
    <p:sldId id="303" r:id="rId17"/>
    <p:sldId id="285" r:id="rId18"/>
    <p:sldId id="304" r:id="rId19"/>
    <p:sldId id="305" r:id="rId20"/>
    <p:sldId id="286" r:id="rId21"/>
    <p:sldId id="306" r:id="rId22"/>
    <p:sldId id="307" r:id="rId23"/>
    <p:sldId id="287" r:id="rId24"/>
    <p:sldId id="308" r:id="rId25"/>
    <p:sldId id="288" r:id="rId26"/>
    <p:sldId id="309" r:id="rId27"/>
    <p:sldId id="289" r:id="rId28"/>
    <p:sldId id="310" r:id="rId29"/>
    <p:sldId id="290" r:id="rId30"/>
    <p:sldId id="311" r:id="rId31"/>
    <p:sldId id="291" r:id="rId32"/>
    <p:sldId id="312" r:id="rId33"/>
    <p:sldId id="292" r:id="rId34"/>
    <p:sldId id="313" r:id="rId35"/>
    <p:sldId id="293" r:id="rId36"/>
    <p:sldId id="314" r:id="rId37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D4D"/>
    <a:srgbClr val="B92D14"/>
    <a:srgbClr val="35759D"/>
    <a:srgbClr val="35B19D"/>
    <a:srgbClr val="000000"/>
    <a:srgbClr val="E8E8E8"/>
    <a:srgbClr val="1E1E20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86422" autoAdjust="0"/>
  </p:normalViewPr>
  <p:slideViewPr>
    <p:cSldViewPr>
      <p:cViewPr varScale="1">
        <p:scale>
          <a:sx n="108" d="100"/>
          <a:sy n="108" d="100"/>
        </p:scale>
        <p:origin x="180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22EE759-B0EE-6745-AEA0-E79E6620A5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834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CDF609-862E-F246-BF2C-AE11E784CB54}" type="slidenum">
              <a:rPr lang="en-US"/>
              <a:pPr/>
              <a:t>1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l-GR" noProof="0"/>
              <a:t>Κάντε κλικ για να επεξεργαστείτε τον τίτλο υποδείγματος</a:t>
            </a:r>
            <a:endParaRPr lang="en-US" noProof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17961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l-GR" noProof="0"/>
              <a:t>Κάντε κλικ για να επεξεργαστείτε τον υπότιτλο του υποδείγματος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338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14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60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</p:spTree>
    <p:extLst>
      <p:ext uri="{BB962C8B-B14F-4D97-AF65-F5344CB8AC3E}">
        <p14:creationId xmlns:p14="http://schemas.microsoft.com/office/powerpoint/2010/main" val="4047373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39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641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351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6539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</p:spTree>
    <p:extLst>
      <p:ext uri="{BB962C8B-B14F-4D97-AF65-F5344CB8AC3E}">
        <p14:creationId xmlns:p14="http://schemas.microsoft.com/office/powerpoint/2010/main" val="2479382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</p:spTree>
    <p:extLst>
      <p:ext uri="{BB962C8B-B14F-4D97-AF65-F5344CB8AC3E}">
        <p14:creationId xmlns:p14="http://schemas.microsoft.com/office/powerpoint/2010/main" val="3814134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1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3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6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8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20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21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23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24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26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30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32.w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34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36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37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012160" y="692696"/>
            <a:ext cx="2895600" cy="47625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17961" dir="2700000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l-GR" sz="2200" dirty="0"/>
              <a:t>Λ. Χατζηαράπογλου</a:t>
            </a:r>
            <a:endParaRPr lang="ru-RU" sz="22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5589240"/>
            <a:ext cx="7772400" cy="704850"/>
          </a:xfrm>
        </p:spPr>
        <p:txBody>
          <a:bodyPr/>
          <a:lstStyle/>
          <a:p>
            <a:r>
              <a:rPr lang="el-GR" dirty="0"/>
              <a:t>Ασκήσεις συμπύκνωσης </a:t>
            </a:r>
            <a:r>
              <a:rPr lang="en-US" dirty="0"/>
              <a:t>Claisen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Αντικείμενο 1">
            <a:extLst>
              <a:ext uri="{FF2B5EF4-FFF2-40B4-BE49-F238E27FC236}">
                <a16:creationId xmlns:a16="http://schemas.microsoft.com/office/drawing/2014/main" id="{7F57B65C-CB55-40F9-8092-268A428931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8752683"/>
              </p:ext>
            </p:extLst>
          </p:nvPr>
        </p:nvGraphicFramePr>
        <p:xfrm>
          <a:off x="395536" y="1988840"/>
          <a:ext cx="8427546" cy="4176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" name="Image" r:id="rId3" imgW="31123800" imgH="15466320" progId="Photoshop.Image.13">
                  <p:embed/>
                </p:oleObj>
              </mc:Choice>
              <mc:Fallback>
                <p:oleObj name="Image" r:id="rId3" imgW="31123800" imgH="154663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5536" y="1988840"/>
                        <a:ext cx="8427546" cy="41764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686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Αντικείμενο 1">
            <a:extLst>
              <a:ext uri="{FF2B5EF4-FFF2-40B4-BE49-F238E27FC236}">
                <a16:creationId xmlns:a16="http://schemas.microsoft.com/office/drawing/2014/main" id="{3C430E5F-69CD-4069-BB29-D202D3C0FC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7143314"/>
              </p:ext>
            </p:extLst>
          </p:nvPr>
        </p:nvGraphicFramePr>
        <p:xfrm>
          <a:off x="1403648" y="1412776"/>
          <a:ext cx="5688632" cy="5229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" name="Image" r:id="rId3" imgW="32329800" imgH="29790360" progId="Photoshop.Image.13">
                  <p:embed/>
                </p:oleObj>
              </mc:Choice>
              <mc:Fallback>
                <p:oleObj name="Image" r:id="rId3" imgW="32329800" imgH="297903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03648" y="1412776"/>
                        <a:ext cx="5688632" cy="5229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1162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Αντικείμενο 1">
            <a:extLst>
              <a:ext uri="{FF2B5EF4-FFF2-40B4-BE49-F238E27FC236}">
                <a16:creationId xmlns:a16="http://schemas.microsoft.com/office/drawing/2014/main" id="{1AC5D942-C08B-47C9-9F7C-6963AB5A3C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6558274"/>
              </p:ext>
            </p:extLst>
          </p:nvPr>
        </p:nvGraphicFramePr>
        <p:xfrm>
          <a:off x="755576" y="1844823"/>
          <a:ext cx="7200800" cy="5130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3" name="Image" r:id="rId3" imgW="32253840" imgH="25599960" progId="Photoshop.Image.13">
                  <p:embed/>
                </p:oleObj>
              </mc:Choice>
              <mc:Fallback>
                <p:oleObj name="Image" r:id="rId3" imgW="32253840" imgH="255999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5576" y="1844823"/>
                        <a:ext cx="7200800" cy="51300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9832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5EF64EE-9D46-49AA-8CCD-7B8DE306EC62}"/>
              </a:ext>
            </a:extLst>
          </p:cNvPr>
          <p:cNvSpPr txBox="1"/>
          <p:nvPr/>
        </p:nvSpPr>
        <p:spPr>
          <a:xfrm>
            <a:off x="0" y="1844824"/>
            <a:ext cx="745232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Να συμπληρωθούν τα απαραίτητα αντιδραστήρια στην παρακάτω συνθετική αλληλουχία που χρησιμεύει στην ολική σύνθεση της </a:t>
            </a:r>
            <a:r>
              <a:rPr lang="el-GR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ισονουτκατόνης</a:t>
            </a:r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l-GR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δικυκλικών</a:t>
            </a:r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κετονών που συνεισφέρουν στη γεύση και των άρωμα των </a:t>
            </a:r>
            <a:r>
              <a:rPr lang="el-GR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γκρειπφρούτων</a:t>
            </a:r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Μπορεί να χρειάζονται περισσότερα του ενός συνθετικού σταδίου σε κάθε μετασχηματισμό. 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CABBFC06-BAA5-431C-8194-EE652E42C91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653136"/>
            <a:ext cx="8352928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533452-9616-4298-B886-F153113206E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468" y="2319558"/>
            <a:ext cx="1494532" cy="1512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3895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Αντικείμενο 1">
            <a:extLst>
              <a:ext uri="{FF2B5EF4-FFF2-40B4-BE49-F238E27FC236}">
                <a16:creationId xmlns:a16="http://schemas.microsoft.com/office/drawing/2014/main" id="{F5AF40B1-E94F-4689-8CDF-C1C1CFEAC7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3902633"/>
              </p:ext>
            </p:extLst>
          </p:nvPr>
        </p:nvGraphicFramePr>
        <p:xfrm>
          <a:off x="107504" y="1700808"/>
          <a:ext cx="7992888" cy="5176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" name="Image" r:id="rId3" imgW="31796640" imgH="20647440" progId="Photoshop.Image.13">
                  <p:embed/>
                </p:oleObj>
              </mc:Choice>
              <mc:Fallback>
                <p:oleObj name="Image" r:id="rId3" imgW="31796640" imgH="206474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504" y="1700808"/>
                        <a:ext cx="7992888" cy="51766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2574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98218D5-D4BF-4899-A7C3-901A57DA3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658" y="1916832"/>
            <a:ext cx="6335341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indent="-457200" algn="just">
              <a:buAutoNum type="arabicPeriod" startAt="5"/>
            </a:pPr>
            <a:r>
              <a:rPr lang="el-GR" dirty="0"/>
              <a:t>Να προτείνεται μια μέθοδο μετατροπής του διπλανού </a:t>
            </a:r>
            <a:r>
              <a:rPr lang="el-GR" dirty="0" err="1"/>
              <a:t>διεστέρα</a:t>
            </a:r>
            <a:r>
              <a:rPr lang="el-GR" dirty="0"/>
              <a:t> προς το </a:t>
            </a:r>
            <a:r>
              <a:rPr lang="el-GR" dirty="0" err="1"/>
              <a:t>διβρωμίδιο</a:t>
            </a:r>
            <a:r>
              <a:rPr lang="el-GR" dirty="0"/>
              <a:t> που χρησιμοποιείται ως αρχική ύλη για τη σύνθεση της </a:t>
            </a:r>
            <a:r>
              <a:rPr lang="el-GR" dirty="0" err="1"/>
              <a:t>ισονουτκατόνης</a:t>
            </a:r>
            <a:r>
              <a:rPr lang="el-GR" dirty="0"/>
              <a:t>. Πως θα μπορούσε να δημιουργηθεί αυτός ο </a:t>
            </a:r>
            <a:r>
              <a:rPr lang="el-GR" dirty="0" err="1"/>
              <a:t>διεστέρας</a:t>
            </a:r>
            <a:r>
              <a:rPr lang="el-GR" dirty="0"/>
              <a:t> ξεκινώντας </a:t>
            </a:r>
            <a:r>
              <a:rPr lang="el-GR" dirty="0" err="1"/>
              <a:t>απο</a:t>
            </a:r>
            <a:r>
              <a:rPr lang="el-GR" dirty="0"/>
              <a:t> ακετόνη</a:t>
            </a:r>
          </a:p>
        </p:txBody>
      </p:sp>
      <p:pic>
        <p:nvPicPr>
          <p:cNvPr id="2049" name="Picture 6">
            <a:extLst>
              <a:ext uri="{FF2B5EF4-FFF2-40B4-BE49-F238E27FC236}">
                <a16:creationId xmlns:a16="http://schemas.microsoft.com/office/drawing/2014/main" id="{A2FDE3F7-8889-467C-99AD-C76150F5F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276872"/>
            <a:ext cx="1771776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506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Αντικείμενο 1">
            <a:extLst>
              <a:ext uri="{FF2B5EF4-FFF2-40B4-BE49-F238E27FC236}">
                <a16:creationId xmlns:a16="http://schemas.microsoft.com/office/drawing/2014/main" id="{C2062B3D-8D36-4A5E-A80E-D0E2717EA9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5858408"/>
              </p:ext>
            </p:extLst>
          </p:nvPr>
        </p:nvGraphicFramePr>
        <p:xfrm>
          <a:off x="7302" y="1844824"/>
          <a:ext cx="8885178" cy="4278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" name="Image" r:id="rId3" imgW="29980800" imgH="14475960" progId="Photoshop.Image.13">
                  <p:embed/>
                </p:oleObj>
              </mc:Choice>
              <mc:Fallback>
                <p:oleObj name="Image" r:id="rId3" imgW="29980800" imgH="144759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02" y="1844824"/>
                        <a:ext cx="8885178" cy="42783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3447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52EB66-0BF1-41C3-B791-9A18EF232E8C}"/>
              </a:ext>
            </a:extLst>
          </p:cNvPr>
          <p:cNvSpPr txBox="1"/>
          <p:nvPr/>
        </p:nvSpPr>
        <p:spPr>
          <a:xfrm>
            <a:off x="0" y="1988840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6. Να προταθούν μέθοδοι σύνθεσης των παρακάτω </a:t>
            </a:r>
            <a:r>
              <a:rPr lang="el-GR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καρβονυλικών</a:t>
            </a:r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ενώσεων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56DC034A-EA33-4AB9-A90C-408D9F68F46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996952"/>
            <a:ext cx="3640038" cy="13933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1486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Αντικείμενο 1">
            <a:extLst>
              <a:ext uri="{FF2B5EF4-FFF2-40B4-BE49-F238E27FC236}">
                <a16:creationId xmlns:a16="http://schemas.microsoft.com/office/drawing/2014/main" id="{9F936691-5196-430E-992F-17980854E6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4471572"/>
              </p:ext>
            </p:extLst>
          </p:nvPr>
        </p:nvGraphicFramePr>
        <p:xfrm>
          <a:off x="611560" y="1916832"/>
          <a:ext cx="6840760" cy="4887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5" name="Image" r:id="rId3" imgW="29675880" imgH="21256920" progId="Photoshop.Image.13">
                  <p:embed/>
                </p:oleObj>
              </mc:Choice>
              <mc:Fallback>
                <p:oleObj name="Image" r:id="rId3" imgW="29675880" imgH="212569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1560" y="1916832"/>
                        <a:ext cx="6840760" cy="4887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7532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Αντικείμενο 1">
            <a:extLst>
              <a:ext uri="{FF2B5EF4-FFF2-40B4-BE49-F238E27FC236}">
                <a16:creationId xmlns:a16="http://schemas.microsoft.com/office/drawing/2014/main" id="{CF2F54EF-5230-405B-8F79-1ACA979019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1334359"/>
              </p:ext>
            </p:extLst>
          </p:nvPr>
        </p:nvGraphicFramePr>
        <p:xfrm>
          <a:off x="1187624" y="1484784"/>
          <a:ext cx="6192688" cy="5325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9" name="Image" r:id="rId3" imgW="31187160" imgH="26882280" progId="Photoshop.Image.13">
                  <p:embed/>
                </p:oleObj>
              </mc:Choice>
              <mc:Fallback>
                <p:oleObj name="Image" r:id="rId3" imgW="31187160" imgH="268822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87624" y="1484784"/>
                        <a:ext cx="6192688" cy="53252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5307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BA8CB5-ABA0-465A-905E-6737C0E3C0E1}"/>
              </a:ext>
            </a:extLst>
          </p:cNvPr>
          <p:cNvSpPr txBox="1"/>
          <p:nvPr/>
        </p:nvSpPr>
        <p:spPr>
          <a:xfrm>
            <a:off x="0" y="1844824"/>
            <a:ext cx="90364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Να προτείνετε μια μέθοδο σύνθεσης των παρακάτω ενώσεων χρησιμοποιώντας είτε τη μέθοδο </a:t>
            </a:r>
            <a:r>
              <a:rPr lang="el-GR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ακετοξικού</a:t>
            </a:r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εστέρα είτε </a:t>
            </a:r>
            <a:r>
              <a:rPr lang="el-GR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μαλονικού</a:t>
            </a:r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l-GR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διεστέρα</a:t>
            </a:r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8006D39D-2970-47D2-8F41-72F4CDD3534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12976"/>
            <a:ext cx="8208912" cy="30727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0803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703CE2-E5DD-4556-86F5-F45712648291}"/>
              </a:ext>
            </a:extLst>
          </p:cNvPr>
          <p:cNvSpPr txBox="1"/>
          <p:nvPr/>
        </p:nvSpPr>
        <p:spPr>
          <a:xfrm>
            <a:off x="0" y="1988840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7. Να προταθούν μέθοδοι δημιουργίας των παρακάτω ενώσεων ξεκινώντας </a:t>
            </a:r>
            <a:r>
              <a:rPr lang="el-GR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απο</a:t>
            </a:r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1,3-προπανοδιθειόλη.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C33C81B-9946-4B72-8C3E-CDC52655764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068960"/>
            <a:ext cx="5416748" cy="13319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9989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Αντικείμενο 1">
            <a:extLst>
              <a:ext uri="{FF2B5EF4-FFF2-40B4-BE49-F238E27FC236}">
                <a16:creationId xmlns:a16="http://schemas.microsoft.com/office/drawing/2014/main" id="{1BEDBBF3-258F-4D56-AFAC-71BDDA331D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6387879"/>
              </p:ext>
            </p:extLst>
          </p:nvPr>
        </p:nvGraphicFramePr>
        <p:xfrm>
          <a:off x="971600" y="1916832"/>
          <a:ext cx="6096000" cy="3525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3" name="Image" r:id="rId3" imgW="29066400" imgH="16850520" progId="Photoshop.Image.13">
                  <p:embed/>
                </p:oleObj>
              </mc:Choice>
              <mc:Fallback>
                <p:oleObj name="Image" r:id="rId3" imgW="29066400" imgH="168505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71600" y="1916832"/>
                        <a:ext cx="6096000" cy="3525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3231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Αντικείμενο 1">
            <a:extLst>
              <a:ext uri="{FF2B5EF4-FFF2-40B4-BE49-F238E27FC236}">
                <a16:creationId xmlns:a16="http://schemas.microsoft.com/office/drawing/2014/main" id="{B898AA52-AF37-4AAF-A16F-5FE23DF92B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7841588"/>
              </p:ext>
            </p:extLst>
          </p:nvPr>
        </p:nvGraphicFramePr>
        <p:xfrm>
          <a:off x="683568" y="1916831"/>
          <a:ext cx="7776864" cy="4909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7" name="Image" r:id="rId3" imgW="31809240" imgH="20126880" progId="Photoshop.Image.13">
                  <p:embed/>
                </p:oleObj>
              </mc:Choice>
              <mc:Fallback>
                <p:oleObj name="Image" r:id="rId3" imgW="31809240" imgH="201268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3568" y="1916831"/>
                        <a:ext cx="7776864" cy="49091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3346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E07E593-8512-43E0-8705-B5A9740231DC}"/>
              </a:ext>
            </a:extLst>
          </p:cNvPr>
          <p:cNvSpPr txBox="1"/>
          <p:nvPr/>
        </p:nvSpPr>
        <p:spPr>
          <a:xfrm>
            <a:off x="0" y="1916832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8. Να εξηγηθεί γιατί η παρακάτω </a:t>
            </a:r>
            <a:r>
              <a:rPr lang="el-GR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βρωμοκετόνη</a:t>
            </a:r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δίνει διαφορετικά </a:t>
            </a:r>
            <a:r>
              <a:rPr lang="el-GR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προιόντα</a:t>
            </a:r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στις διαφορετικές συνθήκες αντίδρασης.</a:t>
            </a: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AAF8B4B2-E478-49B4-996B-359E652C9A0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897914"/>
            <a:ext cx="6062166" cy="10621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12187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Αντικείμενο 1">
            <a:extLst>
              <a:ext uri="{FF2B5EF4-FFF2-40B4-BE49-F238E27FC236}">
                <a16:creationId xmlns:a16="http://schemas.microsoft.com/office/drawing/2014/main" id="{8DDFE731-9201-4B1C-995A-D95DF46D56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5389752"/>
              </p:ext>
            </p:extLst>
          </p:nvPr>
        </p:nvGraphicFramePr>
        <p:xfrm>
          <a:off x="1115616" y="1844824"/>
          <a:ext cx="5688632" cy="48863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1" name="Image" r:id="rId3" imgW="29904480" imgH="26514000" progId="Photoshop.Image.13">
                  <p:embed/>
                </p:oleObj>
              </mc:Choice>
              <mc:Fallback>
                <p:oleObj name="Image" r:id="rId3" imgW="29904480" imgH="265140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5616" y="1844824"/>
                        <a:ext cx="5688632" cy="48863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325737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7BE535-0C7E-4D4E-BBFD-43091F31E272}"/>
              </a:ext>
            </a:extLst>
          </p:cNvPr>
          <p:cNvSpPr txBox="1"/>
          <p:nvPr/>
        </p:nvSpPr>
        <p:spPr>
          <a:xfrm>
            <a:off x="-36512" y="1916832"/>
            <a:ext cx="91805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9. Το άρωμα του πιπεριού 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cayenne</a:t>
            </a:r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οφείλεται κύρια σε μια ένωση που ονομάζεται </a:t>
            </a:r>
            <a:r>
              <a:rPr lang="el-GR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καψακαίνη</a:t>
            </a:r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Η ακόλουθη ακολουθία αντιδράσεων χρησιμοποιήθηκε στη σύνθεση της </a:t>
            </a:r>
            <a:r>
              <a:rPr lang="el-GR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καψακαίνης</a:t>
            </a:r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στα 1955. Μπορείτε να προτείνετε τη δομή της </a:t>
            </a:r>
            <a:r>
              <a:rPr lang="el-GR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καψακαίνης</a:t>
            </a:r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στη βάση αυτής της σύνθεσης.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F44C89C4-7FB5-4A92-88E2-A0583C7B056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76716"/>
            <a:ext cx="8856984" cy="25046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17377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49D13ADE-CD00-4BD4-9129-FA03C6D95A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15"/>
          <a:stretch/>
        </p:blipFill>
        <p:spPr>
          <a:xfrm>
            <a:off x="683568" y="1326305"/>
            <a:ext cx="6912768" cy="553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961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A559E2-E7BE-49BF-9AD1-1479A6B608E9}"/>
              </a:ext>
            </a:extLst>
          </p:cNvPr>
          <p:cNvSpPr txBox="1"/>
          <p:nvPr/>
        </p:nvSpPr>
        <p:spPr>
          <a:xfrm>
            <a:off x="0" y="1859340"/>
            <a:ext cx="9144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10.  Στα  1885 ο 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Perkin </a:t>
            </a:r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συνέθεσε τις 5μελείς </a:t>
            </a:r>
            <a:r>
              <a:rPr lang="el-GR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καρβοκυκλικές</a:t>
            </a:r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ενώσεις Δ και Ε με τον ακόλουθο τρόπο,</a:t>
            </a:r>
            <a:r>
              <a:rPr lang="el-GR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όπου τα Δ και Ε είναι </a:t>
            </a:r>
            <a:r>
              <a:rPr lang="el-GR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διαστερεομερή</a:t>
            </a:r>
            <a:r>
              <a:rPr lang="el-GR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; μόνο η ένωση Δ διαχωρίζεται σε ζεύγος </a:t>
            </a:r>
            <a:r>
              <a:rPr lang="el-GR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εναντιομερών</a:t>
            </a:r>
            <a:r>
              <a:rPr lang="el-GR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ενώσεων. </a:t>
            </a:r>
            <a:r>
              <a:rPr lang="el-GR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Ποιές</a:t>
            </a:r>
            <a:r>
              <a:rPr lang="el-GR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είναι οι δομές Α-Ε;</a:t>
            </a:r>
            <a:endParaRPr lang="el-GR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B96F46B1-05FD-4A9D-AB44-05926F4F576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89040"/>
            <a:ext cx="7920880" cy="17281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60550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Αντικείμενο 1">
            <a:extLst>
              <a:ext uri="{FF2B5EF4-FFF2-40B4-BE49-F238E27FC236}">
                <a16:creationId xmlns:a16="http://schemas.microsoft.com/office/drawing/2014/main" id="{ACB25F0A-FAA7-415C-A8A9-6568DC0201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6929093"/>
              </p:ext>
            </p:extLst>
          </p:nvPr>
        </p:nvGraphicFramePr>
        <p:xfrm>
          <a:off x="1691680" y="1916832"/>
          <a:ext cx="4752528" cy="4951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5" name="Image" r:id="rId3" imgW="32393520" imgH="33828480" progId="Photoshop.Image.13">
                  <p:embed/>
                </p:oleObj>
              </mc:Choice>
              <mc:Fallback>
                <p:oleObj name="Image" r:id="rId3" imgW="32393520" imgH="338284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91680" y="1916832"/>
                        <a:ext cx="4752528" cy="49517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27141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F0A656-30FA-42EC-8EE3-C961E11F4F8B}"/>
              </a:ext>
            </a:extLst>
          </p:cNvPr>
          <p:cNvSpPr txBox="1"/>
          <p:nvPr/>
        </p:nvSpPr>
        <p:spPr>
          <a:xfrm>
            <a:off x="0" y="1988840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11. Να εξηγηθεί η δημιουργία του </a:t>
            </a:r>
            <a:r>
              <a:rPr lang="el-GR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προιόντος</a:t>
            </a:r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της παρακάτω αντίδρασης</a:t>
            </a:r>
            <a:endParaRPr lang="el-GR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99B990D9-074D-4D20-BFA1-F9C943A7B49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96952"/>
            <a:ext cx="8640960" cy="19442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7460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Αντικείμενο 4">
            <a:extLst>
              <a:ext uri="{FF2B5EF4-FFF2-40B4-BE49-F238E27FC236}">
                <a16:creationId xmlns:a16="http://schemas.microsoft.com/office/drawing/2014/main" id="{03FAE467-660F-42A4-9C7A-03B35BBBE3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6368138"/>
              </p:ext>
            </p:extLst>
          </p:nvPr>
        </p:nvGraphicFramePr>
        <p:xfrm>
          <a:off x="1619672" y="2060848"/>
          <a:ext cx="6096000" cy="4021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Image" r:id="rId3" imgW="32253840" imgH="21333240" progId="Photoshop.Image.13">
                  <p:embed/>
                </p:oleObj>
              </mc:Choice>
              <mc:Fallback>
                <p:oleObj name="Image" r:id="rId3" imgW="32253840" imgH="213332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19672" y="2060848"/>
                        <a:ext cx="6096000" cy="4021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38750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Αντικείμενο 1">
            <a:extLst>
              <a:ext uri="{FF2B5EF4-FFF2-40B4-BE49-F238E27FC236}">
                <a16:creationId xmlns:a16="http://schemas.microsoft.com/office/drawing/2014/main" id="{C8DA957A-1992-485F-8791-5E62210EA1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8556375"/>
              </p:ext>
            </p:extLst>
          </p:nvPr>
        </p:nvGraphicFramePr>
        <p:xfrm>
          <a:off x="1115616" y="1916831"/>
          <a:ext cx="5976664" cy="4970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9" name="Image" r:id="rId3" imgW="32253840" imgH="26894880" progId="Photoshop.Image.13">
                  <p:embed/>
                </p:oleObj>
              </mc:Choice>
              <mc:Fallback>
                <p:oleObj name="Image" r:id="rId3" imgW="32253840" imgH="268948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15616" y="1916831"/>
                        <a:ext cx="5976664" cy="49708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5887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A39383-E12B-4BEC-97B5-27F7519457B7}"/>
              </a:ext>
            </a:extLst>
          </p:cNvPr>
          <p:cNvSpPr txBox="1"/>
          <p:nvPr/>
        </p:nvSpPr>
        <p:spPr>
          <a:xfrm>
            <a:off x="0" y="1988840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12. Η ένωση της βασίλισσας, που εκκρίνεται </a:t>
            </a:r>
            <a:r>
              <a:rPr lang="el-GR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απο</a:t>
            </a:r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τη βασίλισσα των μελισσών και </a:t>
            </a:r>
            <a:r>
              <a:rPr lang="el-GR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αποτρεπει</a:t>
            </a:r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τη γέννηση νέων βασιλισσών, έχει μοριακό τύπο 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</a:t>
            </a:r>
            <a:r>
              <a:rPr lang="el-GR" sz="2400" baseline="-250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10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</a:t>
            </a:r>
            <a:r>
              <a:rPr lang="el-GR" sz="2400" baseline="-250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16</a:t>
            </a:r>
            <a:r>
              <a:rPr lang="en-US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O</a:t>
            </a:r>
            <a:r>
              <a:rPr lang="el-GR" sz="2400" baseline="-250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3</a:t>
            </a:r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και δημιουργείται εργαστηριακά με τον ακόλουθο τρόπο: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BF1287D-F903-4554-A7E6-F88C2D8883D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" y="3861048"/>
            <a:ext cx="8864285" cy="2808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65314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Αντικείμενο 1">
            <a:extLst>
              <a:ext uri="{FF2B5EF4-FFF2-40B4-BE49-F238E27FC236}">
                <a16:creationId xmlns:a16="http://schemas.microsoft.com/office/drawing/2014/main" id="{D688BA3D-D771-4851-9FCC-296957A0B5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2784071"/>
              </p:ext>
            </p:extLst>
          </p:nvPr>
        </p:nvGraphicFramePr>
        <p:xfrm>
          <a:off x="1547664" y="1844824"/>
          <a:ext cx="4968552" cy="50215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3" name="Image" r:id="rId3" imgW="32329800" imgH="32761800" progId="Photoshop.Image.13">
                  <p:embed/>
                </p:oleObj>
              </mc:Choice>
              <mc:Fallback>
                <p:oleObj name="Image" r:id="rId3" imgW="32329800" imgH="327618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47664" y="1844824"/>
                        <a:ext cx="4968552" cy="50215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253200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3024EF-9034-4637-AC37-6DDB01ADB4BB}"/>
              </a:ext>
            </a:extLst>
          </p:cNvPr>
          <p:cNvSpPr txBox="1"/>
          <p:nvPr/>
        </p:nvSpPr>
        <p:spPr>
          <a:xfrm>
            <a:off x="0" y="1988840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13. Τα </a:t>
            </a:r>
            <a:r>
              <a:rPr lang="el-GR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διανιόντα</a:t>
            </a:r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των </a:t>
            </a:r>
            <a:r>
              <a:rPr lang="el-GR" sz="2400" i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β</a:t>
            </a:r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</a:t>
            </a:r>
            <a:r>
              <a:rPr lang="el-GR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κετο</a:t>
            </a:r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εστέρων δημιουργούνται με διπλή απόσπαση πρωτονίων κάνοντας χρήση ισχυρών βάσεων, π.χ. LDA.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2B9F7A-712B-4B1A-B100-2E94494B877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64703"/>
            <a:ext cx="5976664" cy="99634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747948-01DC-466B-AF1D-22708F7ECEFE}"/>
              </a:ext>
            </a:extLst>
          </p:cNvPr>
          <p:cNvSpPr txBox="1"/>
          <p:nvPr/>
        </p:nvSpPr>
        <p:spPr>
          <a:xfrm>
            <a:off x="-43002" y="4038164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Tα</a:t>
            </a:r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πρωτόνια του </a:t>
            </a:r>
            <a:r>
              <a:rPr lang="el-GR" sz="2400" i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α </a:t>
            </a:r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άνθρακα των </a:t>
            </a:r>
            <a:r>
              <a:rPr lang="el-GR" sz="2400" i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β</a:t>
            </a:r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</a:t>
            </a:r>
            <a:r>
              <a:rPr lang="el-GR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κετο</a:t>
            </a:r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εστέρων είναι πολύ πιο όξινα </a:t>
            </a:r>
            <a:r>
              <a:rPr lang="el-GR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απο</a:t>
            </a:r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εκείνα του </a:t>
            </a:r>
            <a:r>
              <a:rPr lang="el-GR" sz="2400" i="1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γ</a:t>
            </a:r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άνθρακα λόγω των δύο </a:t>
            </a:r>
            <a:r>
              <a:rPr lang="el-GR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καρβονυλικών</a:t>
            </a:r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l-GR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υποκαταστατών</a:t>
            </a:r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l-GR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Ποιό</a:t>
            </a:r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θα είναι το </a:t>
            </a:r>
            <a:r>
              <a:rPr lang="el-GR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προιόν</a:t>
            </a:r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που απομονώνεται, αν το </a:t>
            </a:r>
            <a:r>
              <a:rPr lang="el-GR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διανιόν</a:t>
            </a:r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που θα δημιουργηθεί κατεργαστεί με </a:t>
            </a:r>
            <a:r>
              <a:rPr lang="el-GR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βενζυλο</a:t>
            </a:r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χλωρίδιο;</a:t>
            </a:r>
          </a:p>
        </p:txBody>
      </p:sp>
    </p:spTree>
    <p:extLst>
      <p:ext uri="{BB962C8B-B14F-4D97-AF65-F5344CB8AC3E}">
        <p14:creationId xmlns:p14="http://schemas.microsoft.com/office/powerpoint/2010/main" val="4598707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Αντικείμενο 1">
            <a:extLst>
              <a:ext uri="{FF2B5EF4-FFF2-40B4-BE49-F238E27FC236}">
                <a16:creationId xmlns:a16="http://schemas.microsoft.com/office/drawing/2014/main" id="{3D306C6F-8971-44E1-9627-7EBB0D6AAB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4443695"/>
              </p:ext>
            </p:extLst>
          </p:nvPr>
        </p:nvGraphicFramePr>
        <p:xfrm>
          <a:off x="1619672" y="1916831"/>
          <a:ext cx="4752528" cy="4937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7" name="Image" r:id="rId3" imgW="32253840" imgH="33599880" progId="Photoshop.Image.13">
                  <p:embed/>
                </p:oleObj>
              </mc:Choice>
              <mc:Fallback>
                <p:oleObj name="Image" r:id="rId3" imgW="32253840" imgH="335998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19672" y="1916831"/>
                        <a:ext cx="4752528" cy="49376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35438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9BB7F9E-A4C6-47D1-B4BC-52F2ECAB8EAA}"/>
              </a:ext>
            </a:extLst>
          </p:cNvPr>
          <p:cNvSpPr txBox="1"/>
          <p:nvPr/>
        </p:nvSpPr>
        <p:spPr>
          <a:xfrm>
            <a:off x="0" y="1988840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14. Οι β-</a:t>
            </a:r>
            <a:r>
              <a:rPr lang="el-GR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δικετόνες</a:t>
            </a:r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συμπεριφέρονται ανάλογα με τους β-</a:t>
            </a:r>
            <a:r>
              <a:rPr lang="el-GR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κετο</a:t>
            </a:r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εστέρες. </a:t>
            </a:r>
            <a:r>
              <a:rPr lang="el-GR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Ποιό</a:t>
            </a:r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θα είναι το αναμενόμενο </a:t>
            </a:r>
            <a:r>
              <a:rPr lang="el-GR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προιόν</a:t>
            </a:r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της αντίδρασης της 2,4-πεντανοδιόνης και </a:t>
            </a:r>
            <a:r>
              <a:rPr lang="el-GR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βενζυλοχλωριδίου</a:t>
            </a:r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παρουσία περίσσειας </a:t>
            </a:r>
            <a:r>
              <a:rPr lang="en-US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NaNH</a:t>
            </a:r>
            <a:r>
              <a:rPr lang="el-GR" sz="2400" baseline="-250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</a:t>
            </a:r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σε υγρή αμμωνία. </a:t>
            </a:r>
          </a:p>
        </p:txBody>
      </p:sp>
    </p:spTree>
    <p:extLst>
      <p:ext uri="{BB962C8B-B14F-4D97-AF65-F5344CB8AC3E}">
        <p14:creationId xmlns:p14="http://schemas.microsoft.com/office/powerpoint/2010/main" val="15295542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Αντικείμενο 1">
            <a:extLst>
              <a:ext uri="{FF2B5EF4-FFF2-40B4-BE49-F238E27FC236}">
                <a16:creationId xmlns:a16="http://schemas.microsoft.com/office/drawing/2014/main" id="{3649B4CF-C8DA-4B88-919A-3DA2166348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84256"/>
              </p:ext>
            </p:extLst>
          </p:nvPr>
        </p:nvGraphicFramePr>
        <p:xfrm>
          <a:off x="1403648" y="1916831"/>
          <a:ext cx="4968552" cy="4912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1" name="Image" r:id="rId3" imgW="30666600" imgH="30399840" progId="Photoshop.Image.13">
                  <p:embed/>
                </p:oleObj>
              </mc:Choice>
              <mc:Fallback>
                <p:oleObj name="Image" r:id="rId3" imgW="30666600" imgH="303998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03648" y="1916831"/>
                        <a:ext cx="4968552" cy="49128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4082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Αντικείμενο 5">
            <a:extLst>
              <a:ext uri="{FF2B5EF4-FFF2-40B4-BE49-F238E27FC236}">
                <a16:creationId xmlns:a16="http://schemas.microsoft.com/office/drawing/2014/main" id="{50C8FC06-2B91-4A94-8B6A-70577F9CD8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8906504"/>
              </p:ext>
            </p:extLst>
          </p:nvPr>
        </p:nvGraphicFramePr>
        <p:xfrm>
          <a:off x="683568" y="1772816"/>
          <a:ext cx="7776864" cy="4579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Image" r:id="rId3" imgW="32393520" imgH="19123560" progId="Photoshop.Image.13">
                  <p:embed/>
                </p:oleObj>
              </mc:Choice>
              <mc:Fallback>
                <p:oleObj name="Image" r:id="rId3" imgW="32393520" imgH="191235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3568" y="1772816"/>
                        <a:ext cx="7776864" cy="45790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1264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2179C8-DAA7-4ECC-B380-170C51949071}"/>
              </a:ext>
            </a:extLst>
          </p:cNvPr>
          <p:cNvSpPr txBox="1"/>
          <p:nvPr/>
        </p:nvSpPr>
        <p:spPr>
          <a:xfrm>
            <a:off x="0" y="1916832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 Να προτείνετε μια μέθοδο σύνθεσης των παρακάτω ενώσεων χρησιμοποιώντας ως αρχικές ενώσεις μια </a:t>
            </a:r>
            <a:r>
              <a:rPr lang="el-GR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αλδεύδη</a:t>
            </a:r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ή κετόνη και μια β-</a:t>
            </a:r>
            <a:r>
              <a:rPr lang="el-GR" sz="24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δικαρβονυλική</a:t>
            </a:r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ένωση.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697D6AE-BD55-467F-A25E-07F7E161375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4984"/>
            <a:ext cx="8784976" cy="1440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0589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Αντικείμενο 1">
            <a:extLst>
              <a:ext uri="{FF2B5EF4-FFF2-40B4-BE49-F238E27FC236}">
                <a16:creationId xmlns:a16="http://schemas.microsoft.com/office/drawing/2014/main" id="{54659F2E-28F4-4D90-9107-1EEBD64860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1976563"/>
              </p:ext>
            </p:extLst>
          </p:nvPr>
        </p:nvGraphicFramePr>
        <p:xfrm>
          <a:off x="1043608" y="2636912"/>
          <a:ext cx="6648760" cy="2657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" name="Image" r:id="rId3" imgW="29891880" imgH="11974320" progId="Photoshop.Image.13">
                  <p:embed/>
                </p:oleObj>
              </mc:Choice>
              <mc:Fallback>
                <p:oleObj name="Image" r:id="rId3" imgW="29891880" imgH="119743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43608" y="2636912"/>
                        <a:ext cx="6648760" cy="26577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3897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Αντικείμενο 1">
            <a:extLst>
              <a:ext uri="{FF2B5EF4-FFF2-40B4-BE49-F238E27FC236}">
                <a16:creationId xmlns:a16="http://schemas.microsoft.com/office/drawing/2014/main" id="{C4DE1A57-78F8-468E-BEB8-625D19904D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2653298"/>
              </p:ext>
            </p:extLst>
          </p:nvPr>
        </p:nvGraphicFramePr>
        <p:xfrm>
          <a:off x="1187624" y="1988840"/>
          <a:ext cx="7272808" cy="4397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" name="Image" r:id="rId3" imgW="31415760" imgH="19047600" progId="Photoshop.Image.13">
                  <p:embed/>
                </p:oleObj>
              </mc:Choice>
              <mc:Fallback>
                <p:oleObj name="Image" r:id="rId3" imgW="31415760" imgH="190476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87624" y="1988840"/>
                        <a:ext cx="7272808" cy="43977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4666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292434-3DB8-4F16-B57D-2D24B8FCF0FD}"/>
              </a:ext>
            </a:extLst>
          </p:cNvPr>
          <p:cNvSpPr txBox="1"/>
          <p:nvPr/>
        </p:nvSpPr>
        <p:spPr>
          <a:xfrm>
            <a:off x="0" y="1844825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l-GR" sz="24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3.  Να προτείνετε μια μέθοδο σύνθεσης των παρακάτω ενώσεων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8B31BE-27AD-4FB7-9014-2F613065760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708920"/>
            <a:ext cx="8761288" cy="3816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9997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Αντικείμενο 1">
            <a:extLst>
              <a:ext uri="{FF2B5EF4-FFF2-40B4-BE49-F238E27FC236}">
                <a16:creationId xmlns:a16="http://schemas.microsoft.com/office/drawing/2014/main" id="{711000D7-777F-424F-8818-8F79F8D5E8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5797950"/>
              </p:ext>
            </p:extLst>
          </p:nvPr>
        </p:nvGraphicFramePr>
        <p:xfrm>
          <a:off x="539552" y="1988840"/>
          <a:ext cx="8424936" cy="4291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" name="Image" r:id="rId3" imgW="31656960" imgH="16164720" progId="Photoshop.Image.13">
                  <p:embed/>
                </p:oleObj>
              </mc:Choice>
              <mc:Fallback>
                <p:oleObj name="Image" r:id="rId3" imgW="31656960" imgH="161647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552" y="1988840"/>
                        <a:ext cx="8424936" cy="42914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359106"/>
      </p:ext>
    </p:extLst>
  </p:cSld>
  <p:clrMapOvr>
    <a:masterClrMapping/>
  </p:clrMapOvr>
</p:sld>
</file>

<file path=ppt/theme/theme1.xml><?xml version="1.0" encoding="utf-8"?>
<a:theme xmlns:a="http://schemas.openxmlformats.org/drawingml/2006/main" name="molecular">
  <a:themeElements>
    <a:clrScheme name="">
      <a:dk1>
        <a:srgbClr val="5F5F5F"/>
      </a:dk1>
      <a:lt1>
        <a:srgbClr val="FFFFFF"/>
      </a:lt1>
      <a:dk2>
        <a:srgbClr val="5F5F5F"/>
      </a:dk2>
      <a:lt2>
        <a:srgbClr val="0B9300"/>
      </a:lt2>
      <a:accent1>
        <a:srgbClr val="03B300"/>
      </a:accent1>
      <a:accent2>
        <a:srgbClr val="12CA0F"/>
      </a:accent2>
      <a:accent3>
        <a:srgbClr val="FFFFFF"/>
      </a:accent3>
      <a:accent4>
        <a:srgbClr val="505050"/>
      </a:accent4>
      <a:accent5>
        <a:srgbClr val="AAD6AA"/>
      </a:accent5>
      <a:accent6>
        <a:srgbClr val="0FB70C"/>
      </a:accent6>
      <a:hlink>
        <a:srgbClr val="5FEF62"/>
      </a:hlink>
      <a:folHlink>
        <a:srgbClr val="D1D1D1"/>
      </a:folHlink>
    </a:clrScheme>
    <a:fontScheme name="powerpoint-template-24">
      <a:majorFont>
        <a:latin typeface="Microsoft Sans Serif"/>
        <a:ea typeface="ＭＳ Ｐゴシック"/>
        <a:cs typeface=""/>
      </a:majorFont>
      <a:minorFont>
        <a:latin typeface="Microsoft Sans Serif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molecular</Template>
  <TotalTime>41</TotalTime>
  <Words>402</Words>
  <Application>Microsoft Macintosh PowerPoint</Application>
  <PresentationFormat>Προβολή στην οθόνη (4:3)</PresentationFormat>
  <Paragraphs>18</Paragraphs>
  <Slides>36</Slides>
  <Notes>1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36</vt:i4>
      </vt:variant>
    </vt:vector>
  </HeadingPairs>
  <TitlesOfParts>
    <vt:vector size="41" baseType="lpstr">
      <vt:lpstr>Arial</vt:lpstr>
      <vt:lpstr>Cambria</vt:lpstr>
      <vt:lpstr>Microsoft Sans Serif</vt:lpstr>
      <vt:lpstr>molecular</vt:lpstr>
      <vt:lpstr>Image</vt:lpstr>
      <vt:lpstr>Ασκήσεις συμπύκνωσης Claisen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Templates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ΛΑΖΑΡΟΣ ΧΑΤΖΗΑΡΑΠΟΓΛΟΥ</dc:creator>
  <cp:lastModifiedBy>ΛΑΖΑΡΟΣ ΧΑΤΖΗΑΡΑΠΟΓΛΟΥ</cp:lastModifiedBy>
  <cp:revision>10</cp:revision>
  <dcterms:created xsi:type="dcterms:W3CDTF">2020-12-20T18:44:51Z</dcterms:created>
  <dcterms:modified xsi:type="dcterms:W3CDTF">2020-12-21T08:14:40Z</dcterms:modified>
</cp:coreProperties>
</file>